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Archivo Black" panose="020B0604020202020204" charset="0"/>
      <p:regular r:id="rId27"/>
    </p:embeddedFont>
    <p:embeddedFont>
      <p:font typeface="League Spartan" panose="020B0604020202020204" charset="0"/>
      <p:bold r:id="rId28"/>
    </p:embeddedFont>
    <p:embeddedFont>
      <p:font typeface="Times New Roman MT" panose="020B0604020202020204" charset="0"/>
      <p:regular r:id="rId29"/>
    </p:embeddedFont>
    <p:embeddedFont>
      <p:font typeface="Times New Roman MT Bold" panose="020B0604020202020204" charset="0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1435A9-5712-4D93-9C29-7EC11DDC862C}" v="96" dt="2026-01-22T11:26:02.9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1300" y="2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H="1" flipV="1">
            <a:off x="13890343" y="5516388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4840371" y="6758253"/>
                </a:moveTo>
                <a:lnTo>
                  <a:pt x="0" y="6758253"/>
                </a:lnTo>
                <a:lnTo>
                  <a:pt x="0" y="0"/>
                </a:lnTo>
                <a:lnTo>
                  <a:pt x="4840371" y="0"/>
                </a:lnTo>
                <a:lnTo>
                  <a:pt x="4840371" y="675825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12327" flipH="1">
            <a:off x="-1633813" y="4706943"/>
            <a:ext cx="7684967" cy="7684967"/>
          </a:xfrm>
          <a:custGeom>
            <a:avLst/>
            <a:gdLst/>
            <a:ahLst/>
            <a:cxnLst/>
            <a:rect l="l" t="t" r="r" b="b"/>
            <a:pathLst>
              <a:path w="7684967" h="7684967">
                <a:moveTo>
                  <a:pt x="7684968" y="0"/>
                </a:moveTo>
                <a:lnTo>
                  <a:pt x="0" y="0"/>
                </a:lnTo>
                <a:lnTo>
                  <a:pt x="0" y="7684968"/>
                </a:lnTo>
                <a:lnTo>
                  <a:pt x="7684968" y="7684968"/>
                </a:lnTo>
                <a:lnTo>
                  <a:pt x="76849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-2020970" y="4706943"/>
            <a:ext cx="7684967" cy="7684967"/>
          </a:xfrm>
          <a:custGeom>
            <a:avLst/>
            <a:gdLst/>
            <a:ahLst/>
            <a:cxnLst/>
            <a:rect l="l" t="t" r="r" b="b"/>
            <a:pathLst>
              <a:path w="7684967" h="7684967">
                <a:moveTo>
                  <a:pt x="7684968" y="0"/>
                </a:moveTo>
                <a:lnTo>
                  <a:pt x="0" y="0"/>
                </a:lnTo>
                <a:lnTo>
                  <a:pt x="0" y="7684968"/>
                </a:lnTo>
                <a:lnTo>
                  <a:pt x="7684968" y="7684968"/>
                </a:lnTo>
                <a:lnTo>
                  <a:pt x="768496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76744" flipV="1">
            <a:off x="12281842" y="-3234705"/>
            <a:ext cx="6992792" cy="6992792"/>
          </a:xfrm>
          <a:custGeom>
            <a:avLst/>
            <a:gdLst/>
            <a:ahLst/>
            <a:cxnLst/>
            <a:rect l="l" t="t" r="r" b="b"/>
            <a:pathLst>
              <a:path w="6992792" h="6992792">
                <a:moveTo>
                  <a:pt x="0" y="6992792"/>
                </a:moveTo>
                <a:lnTo>
                  <a:pt x="6992792" y="6992792"/>
                </a:lnTo>
                <a:lnTo>
                  <a:pt x="6992792" y="0"/>
                </a:lnTo>
                <a:lnTo>
                  <a:pt x="0" y="0"/>
                </a:lnTo>
                <a:lnTo>
                  <a:pt x="0" y="699279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V="1">
            <a:off x="12348517" y="-3496396"/>
            <a:ext cx="6992792" cy="6992792"/>
          </a:xfrm>
          <a:custGeom>
            <a:avLst/>
            <a:gdLst/>
            <a:ahLst/>
            <a:cxnLst/>
            <a:rect l="l" t="t" r="r" b="b"/>
            <a:pathLst>
              <a:path w="6992792" h="6992792">
                <a:moveTo>
                  <a:pt x="0" y="6992792"/>
                </a:moveTo>
                <a:lnTo>
                  <a:pt x="6992792" y="6992792"/>
                </a:lnTo>
                <a:lnTo>
                  <a:pt x="6992792" y="0"/>
                </a:lnTo>
                <a:lnTo>
                  <a:pt x="0" y="0"/>
                </a:lnTo>
                <a:lnTo>
                  <a:pt x="0" y="6992792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038691" y="2299046"/>
            <a:ext cx="10996502" cy="3333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30"/>
              </a:lnSpc>
            </a:pPr>
            <a:r>
              <a:rPr lang="en-US" sz="4525" b="1" dirty="0">
                <a:solidFill>
                  <a:srgbClr val="000000"/>
                </a:solidFill>
                <a:latin typeface="Times New Roman MT Bold" panose="02030802070405020303"/>
                <a:ea typeface="Times New Roman MT Bold" panose="02030802070405020303"/>
                <a:cs typeface="Times New Roman MT Bold" panose="02030802070405020303"/>
                <a:sym typeface="Times New Roman MT Bold" panose="02030802070405020303"/>
              </a:rPr>
              <a:t>INVENTRA-INTELLIGENT</a:t>
            </a:r>
          </a:p>
          <a:p>
            <a:pPr algn="ctr">
              <a:lnSpc>
                <a:spcPts val="6330"/>
              </a:lnSpc>
            </a:pPr>
            <a:r>
              <a:rPr lang="en-US" sz="4525" b="1" dirty="0">
                <a:solidFill>
                  <a:srgbClr val="000000"/>
                </a:solidFill>
                <a:latin typeface="Times New Roman MT Bold" panose="02030802070405020303"/>
                <a:ea typeface="Times New Roman MT Bold" panose="02030802070405020303"/>
                <a:cs typeface="Times New Roman MT Bold" panose="02030802070405020303"/>
                <a:sym typeface="Times New Roman MT Bold" panose="02030802070405020303"/>
              </a:rPr>
              <a:t> INVENTORY MANAGEMENT SYSTEM</a:t>
            </a:r>
          </a:p>
          <a:p>
            <a:pPr algn="ctr">
              <a:lnSpc>
                <a:spcPts val="13675"/>
              </a:lnSpc>
            </a:pPr>
            <a:endParaRPr lang="en-US" sz="4525" b="1" dirty="0">
              <a:solidFill>
                <a:srgbClr val="000000"/>
              </a:solidFill>
              <a:latin typeface="Times New Roman MT Bold" panose="02030802070405020303"/>
              <a:ea typeface="Times New Roman MT Bold" panose="02030802070405020303"/>
              <a:cs typeface="Times New Roman MT Bold" panose="02030802070405020303"/>
              <a:sym typeface="Times New Roman MT Bold" panose="02030802070405020303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894784" y="5019675"/>
            <a:ext cx="7446525" cy="4675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85"/>
              </a:lnSpc>
            </a:pPr>
            <a:r>
              <a:rPr lang="en-US" sz="3275" b="1">
                <a:solidFill>
                  <a:srgbClr val="000000"/>
                </a:solidFill>
                <a:latin typeface="Times New Roman MT Bold" panose="02030802070405020303"/>
                <a:ea typeface="Times New Roman MT Bold" panose="02030802070405020303"/>
                <a:cs typeface="Times New Roman MT Bold" panose="02030802070405020303"/>
                <a:sym typeface="Times New Roman MT Bold" panose="02030802070405020303"/>
              </a:rPr>
              <a:t>Presented by : TEAM 1</a:t>
            </a:r>
          </a:p>
          <a:p>
            <a:pPr algn="l">
              <a:lnSpc>
                <a:spcPts val="4585"/>
              </a:lnSpc>
            </a:pPr>
            <a:r>
              <a:rPr lang="en-US" sz="3275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 </a:t>
            </a:r>
          </a:p>
          <a:p>
            <a:pPr algn="l">
              <a:lnSpc>
                <a:spcPts val="4585"/>
              </a:lnSpc>
            </a:pPr>
            <a:r>
              <a:rPr lang="en-US" sz="3275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Rishwana Sirajutheen</a:t>
            </a:r>
          </a:p>
          <a:p>
            <a:pPr algn="l">
              <a:lnSpc>
                <a:spcPts val="4585"/>
              </a:lnSpc>
            </a:pPr>
            <a:r>
              <a:rPr lang="en-US" sz="3275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Naga Syamala Chintapalli</a:t>
            </a:r>
          </a:p>
          <a:p>
            <a:pPr algn="l">
              <a:lnSpc>
                <a:spcPts val="4585"/>
              </a:lnSpc>
            </a:pPr>
            <a:r>
              <a:rPr lang="en-US" sz="3275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Dritisai Sivarathri</a:t>
            </a:r>
          </a:p>
          <a:p>
            <a:pPr algn="l">
              <a:lnSpc>
                <a:spcPts val="4585"/>
              </a:lnSpc>
              <a:spcBef>
                <a:spcPct val="0"/>
              </a:spcBef>
            </a:pPr>
            <a:r>
              <a:rPr lang="en-US" sz="3275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Tanoor Kiran</a:t>
            </a:r>
          </a:p>
          <a:p>
            <a:pPr algn="l">
              <a:lnSpc>
                <a:spcPts val="4585"/>
              </a:lnSpc>
              <a:spcBef>
                <a:spcPct val="0"/>
              </a:spcBef>
            </a:pPr>
            <a:r>
              <a:rPr lang="en-US" sz="3275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Hemanth Ravva</a:t>
            </a:r>
          </a:p>
          <a:p>
            <a:pPr algn="ctr">
              <a:lnSpc>
                <a:spcPts val="4585"/>
              </a:lnSpc>
              <a:spcBef>
                <a:spcPct val="0"/>
              </a:spcBef>
            </a:pPr>
            <a:endParaRPr lang="en-US" sz="3275">
              <a:solidFill>
                <a:srgbClr val="000000"/>
              </a:solidFill>
              <a:latin typeface="Times New Roman MT" panose="02030502070405020303"/>
              <a:ea typeface="Times New Roman MT" panose="02030502070405020303"/>
              <a:cs typeface="Times New Roman MT" panose="02030502070405020303"/>
              <a:sym typeface="Times New Roman MT" panose="02030502070405020303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666618" y="804243"/>
            <a:ext cx="4954764" cy="831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30"/>
              </a:lnSpc>
              <a:spcBef>
                <a:spcPct val="0"/>
              </a:spcBef>
            </a:pPr>
            <a:r>
              <a:rPr lang="en-US" sz="438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MILESTONE 4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5143500"/>
            <a:ext cx="6529214" cy="3929619"/>
          </a:xfrm>
          <a:custGeom>
            <a:avLst/>
            <a:gdLst/>
            <a:ahLst/>
            <a:cxnLst/>
            <a:rect l="l" t="t" r="r" b="b"/>
            <a:pathLst>
              <a:path w="6529214" h="3929619">
                <a:moveTo>
                  <a:pt x="0" y="0"/>
                </a:moveTo>
                <a:lnTo>
                  <a:pt x="6529214" y="0"/>
                </a:lnTo>
                <a:lnTo>
                  <a:pt x="6529214" y="3929619"/>
                </a:lnTo>
                <a:lnTo>
                  <a:pt x="0" y="39296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639826"/>
            <a:ext cx="9144000" cy="951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5"/>
              </a:lnSpc>
            </a:pPr>
            <a:r>
              <a:rPr lang="en-US" sz="3100" b="1">
                <a:solidFill>
                  <a:srgbClr val="000000"/>
                </a:solidFill>
                <a:latin typeface="Times New Roman MT Bold" panose="02030802070405020303"/>
                <a:ea typeface="Times New Roman MT Bold" panose="02030802070405020303"/>
                <a:cs typeface="Times New Roman MT Bold" panose="02030802070405020303"/>
                <a:sym typeface="Times New Roman MT Bold" panose="02030802070405020303"/>
              </a:rPr>
              <a:t>SIGN-IN (LOGIN) &amp; AUTHENTICATION</a:t>
            </a:r>
          </a:p>
          <a:p>
            <a:pPr algn="ctr">
              <a:lnSpc>
                <a:spcPts val="3505"/>
              </a:lnSpc>
            </a:pPr>
            <a:endParaRPr lang="en-US" sz="3100" b="1">
              <a:solidFill>
                <a:srgbClr val="000000"/>
              </a:solidFill>
              <a:latin typeface="Times New Roman MT Bold" panose="02030802070405020303"/>
              <a:ea typeface="Times New Roman MT Bold" panose="02030802070405020303"/>
              <a:cs typeface="Times New Roman MT Bold" panose="02030802070405020303"/>
              <a:sym typeface="Times New Roman MT Bold" panose="02030802070405020303"/>
            </a:endParaRPr>
          </a:p>
        </p:txBody>
      </p:sp>
      <p:sp>
        <p:nvSpPr>
          <p:cNvPr id="5" name="AutoShape 5"/>
          <p:cNvSpPr/>
          <p:nvPr/>
        </p:nvSpPr>
        <p:spPr>
          <a:xfrm flipH="1">
            <a:off x="9144000" y="-102581"/>
            <a:ext cx="0" cy="1038958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9382712" y="2234549"/>
            <a:ext cx="7854047" cy="4417901"/>
          </a:xfrm>
          <a:custGeom>
            <a:avLst/>
            <a:gdLst/>
            <a:ahLst/>
            <a:cxnLst/>
            <a:rect l="l" t="t" r="r" b="b"/>
            <a:pathLst>
              <a:path w="7854047" h="4417901">
                <a:moveTo>
                  <a:pt x="0" y="0"/>
                </a:moveTo>
                <a:lnTo>
                  <a:pt x="7854047" y="0"/>
                </a:lnTo>
                <a:lnTo>
                  <a:pt x="7854047" y="4417901"/>
                </a:lnTo>
                <a:lnTo>
                  <a:pt x="0" y="44179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242336"/>
            <a:ext cx="3914477" cy="1582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25"/>
              </a:lnSpc>
              <a:spcBef>
                <a:spcPct val="0"/>
              </a:spcBef>
            </a:pPr>
            <a:r>
              <a:rPr lang="en-US" sz="3090" b="1">
                <a:solidFill>
                  <a:srgbClr val="000000"/>
                </a:solidFill>
                <a:latin typeface="Times New Roman MT Bold" panose="02030802070405020303"/>
                <a:ea typeface="Times New Roman MT Bold" panose="02030802070405020303"/>
                <a:cs typeface="Times New Roman MT Bold" panose="02030802070405020303"/>
                <a:sym typeface="Times New Roman MT Bold" panose="02030802070405020303"/>
              </a:rPr>
              <a:t>Purpose</a:t>
            </a:r>
          </a:p>
          <a:p>
            <a:pPr marL="602615" lvl="1" indent="-300990" algn="just">
              <a:lnSpc>
                <a:spcPts val="3905"/>
              </a:lnSpc>
              <a:buFont typeface="Arial" panose="020B0604020202020204"/>
              <a:buChar char="•"/>
            </a:pPr>
            <a:r>
              <a:rPr lang="en-US" sz="279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Validate credentials</a:t>
            </a:r>
          </a:p>
          <a:p>
            <a:pPr marL="602615" lvl="1" indent="-300990" algn="just">
              <a:lnSpc>
                <a:spcPts val="3905"/>
              </a:lnSpc>
              <a:buFont typeface="Arial" panose="020B0604020202020204"/>
              <a:buChar char="•"/>
            </a:pPr>
            <a:r>
              <a:rPr lang="en-US" sz="279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Generate access token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319675"/>
            <a:ext cx="1723926" cy="54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5"/>
              </a:lnSpc>
              <a:spcBef>
                <a:spcPct val="0"/>
              </a:spcBef>
            </a:pPr>
            <a:r>
              <a:rPr lang="en-US" sz="2790" b="1">
                <a:solidFill>
                  <a:srgbClr val="000000"/>
                </a:solidFill>
                <a:latin typeface="Times New Roman MT Bold" panose="02030802070405020303"/>
                <a:ea typeface="Times New Roman MT Bold" panose="02030802070405020303"/>
                <a:cs typeface="Times New Roman MT Bold" panose="02030802070405020303"/>
                <a:sym typeface="Times New Roman MT Bold" panose="02030802070405020303"/>
              </a:rPr>
              <a:t>Pseudocode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37736" y="639826"/>
            <a:ext cx="9144000" cy="1827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100" b="1">
                <a:solidFill>
                  <a:srgbClr val="000000"/>
                </a:solidFill>
                <a:latin typeface="Times New Roman MT Bold" panose="02030802070405020303"/>
                <a:ea typeface="Times New Roman MT Bold" panose="02030802070405020303"/>
                <a:cs typeface="Times New Roman MT Bold" panose="02030802070405020303"/>
                <a:sym typeface="Times New Roman MT Bold" panose="02030802070405020303"/>
              </a:rPr>
              <a:t>JWT TOKEN – CORE SECURITY CONCEPT</a:t>
            </a:r>
          </a:p>
          <a:p>
            <a:pPr algn="ctr">
              <a:lnSpc>
                <a:spcPts val="3500"/>
              </a:lnSpc>
            </a:pPr>
            <a:endParaRPr lang="en-US" sz="3100" b="1">
              <a:solidFill>
                <a:srgbClr val="000000"/>
              </a:solidFill>
              <a:latin typeface="Times New Roman MT Bold" panose="02030802070405020303"/>
              <a:ea typeface="Times New Roman MT Bold" panose="02030802070405020303"/>
              <a:cs typeface="Times New Roman MT Bold" panose="02030802070405020303"/>
              <a:sym typeface="Times New Roman MT Bold" panose="02030802070405020303"/>
            </a:endParaRPr>
          </a:p>
          <a:p>
            <a:pPr algn="ctr">
              <a:lnSpc>
                <a:spcPts val="3500"/>
              </a:lnSpc>
            </a:pPr>
            <a:endParaRPr lang="en-US" sz="3100" b="1">
              <a:solidFill>
                <a:srgbClr val="000000"/>
              </a:solidFill>
              <a:latin typeface="Times New Roman MT Bold" panose="02030802070405020303"/>
              <a:ea typeface="Times New Roman MT Bold" panose="02030802070405020303"/>
              <a:cs typeface="Times New Roman MT Bold" panose="02030802070405020303"/>
              <a:sym typeface="Times New Roman MT Bold" panose="02030802070405020303"/>
            </a:endParaRPr>
          </a:p>
          <a:p>
            <a:pPr algn="ctr">
              <a:lnSpc>
                <a:spcPts val="3500"/>
              </a:lnSpc>
            </a:pPr>
            <a:endParaRPr lang="en-US" sz="3100" b="1">
              <a:solidFill>
                <a:srgbClr val="000000"/>
              </a:solidFill>
              <a:latin typeface="Times New Roman MT Bold" panose="02030802070405020303"/>
              <a:ea typeface="Times New Roman MT Bold" panose="02030802070405020303"/>
              <a:cs typeface="Times New Roman MT Bold" panose="02030802070405020303"/>
              <a:sym typeface="Times New Roman MT Bold" panose="02030802070405020303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027689" y="6984485"/>
            <a:ext cx="4586486" cy="2217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25"/>
              </a:lnSpc>
              <a:spcBef>
                <a:spcPct val="0"/>
              </a:spcBef>
            </a:pPr>
            <a:r>
              <a:rPr lang="en-US" sz="309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Why JWT?</a:t>
            </a:r>
          </a:p>
          <a:p>
            <a:pPr marL="667385" lvl="1" indent="-333375" algn="just">
              <a:lnSpc>
                <a:spcPts val="4325"/>
              </a:lnSpc>
              <a:buFont typeface="Arial" panose="020B0604020202020204"/>
              <a:buChar char="•"/>
            </a:pPr>
            <a:r>
              <a:rPr lang="en-US" sz="309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Stateless authentication</a:t>
            </a:r>
          </a:p>
          <a:p>
            <a:pPr marL="667385" lvl="1" indent="-333375" algn="just">
              <a:lnSpc>
                <a:spcPts val="4325"/>
              </a:lnSpc>
              <a:buFont typeface="Arial" panose="020B0604020202020204"/>
              <a:buChar char="•"/>
            </a:pPr>
            <a:r>
              <a:rPr lang="en-US" sz="309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Scalable</a:t>
            </a:r>
          </a:p>
          <a:p>
            <a:pPr marL="667385" lvl="1" indent="-333375" algn="just">
              <a:lnSpc>
                <a:spcPts val="4325"/>
              </a:lnSpc>
              <a:buFont typeface="Arial" panose="020B0604020202020204"/>
              <a:buChar char="•"/>
            </a:pPr>
            <a:r>
              <a:rPr lang="en-US" sz="309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Secure API access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742847"/>
            <a:ext cx="9144000" cy="804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5"/>
              </a:lnSpc>
            </a:pPr>
            <a:r>
              <a:rPr lang="en-US" sz="2600" b="1">
                <a:solidFill>
                  <a:srgbClr val="000000"/>
                </a:solidFill>
                <a:latin typeface="Times New Roman MT Bold" panose="02030802070405020303"/>
                <a:ea typeface="Times New Roman MT Bold" panose="02030802070405020303"/>
                <a:cs typeface="Times New Roman MT Bold" panose="02030802070405020303"/>
                <a:sym typeface="Times New Roman MT Bold" panose="02030802070405020303"/>
              </a:rPr>
              <a:t>FORGOT &amp; RESET PASSWORD (SECURITY)</a:t>
            </a:r>
          </a:p>
          <a:p>
            <a:pPr algn="ctr">
              <a:lnSpc>
                <a:spcPts val="2935"/>
              </a:lnSpc>
            </a:pPr>
            <a:endParaRPr lang="en-US" sz="2600" b="1">
              <a:solidFill>
                <a:srgbClr val="000000"/>
              </a:solidFill>
              <a:latin typeface="Times New Roman MT Bold" panose="02030802070405020303"/>
              <a:ea typeface="Times New Roman MT Bold" panose="02030802070405020303"/>
              <a:cs typeface="Times New Roman MT Bold" panose="02030802070405020303"/>
              <a:sym typeface="Times New Roman MT Bold" panose="02030802070405020303"/>
            </a:endParaRPr>
          </a:p>
        </p:txBody>
      </p:sp>
      <p:sp>
        <p:nvSpPr>
          <p:cNvPr id="4" name="AutoShape 4"/>
          <p:cNvSpPr/>
          <p:nvPr/>
        </p:nvSpPr>
        <p:spPr>
          <a:xfrm flipH="1">
            <a:off x="9144000" y="-102581"/>
            <a:ext cx="0" cy="1038958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360411" y="5339207"/>
            <a:ext cx="6630882" cy="3919093"/>
          </a:xfrm>
          <a:custGeom>
            <a:avLst/>
            <a:gdLst/>
            <a:ahLst/>
            <a:cxnLst/>
            <a:rect l="l" t="t" r="r" b="b"/>
            <a:pathLst>
              <a:path w="6630882" h="3919093">
                <a:moveTo>
                  <a:pt x="0" y="0"/>
                </a:moveTo>
                <a:lnTo>
                  <a:pt x="6630883" y="0"/>
                </a:lnTo>
                <a:lnTo>
                  <a:pt x="6630883" y="3919093"/>
                </a:lnTo>
                <a:lnTo>
                  <a:pt x="0" y="39190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442236"/>
            <a:ext cx="5741414" cy="1963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25"/>
              </a:lnSpc>
              <a:spcBef>
                <a:spcPct val="0"/>
              </a:spcBef>
            </a:pPr>
            <a:r>
              <a:rPr lang="en-US" sz="2590" b="1">
                <a:solidFill>
                  <a:srgbClr val="000000"/>
                </a:solidFill>
                <a:latin typeface="Times New Roman MT Bold" panose="02030802070405020303"/>
                <a:ea typeface="Times New Roman MT Bold" panose="02030802070405020303"/>
                <a:cs typeface="Times New Roman MT Bold" panose="02030802070405020303"/>
                <a:sym typeface="Times New Roman MT Bold" panose="02030802070405020303"/>
              </a:rPr>
              <a:t>Purpose</a:t>
            </a:r>
          </a:p>
          <a:p>
            <a:pPr marL="624205" lvl="1" indent="-311785" algn="just">
              <a:lnSpc>
                <a:spcPts val="4045"/>
              </a:lnSpc>
              <a:buFont typeface="Arial" panose="020B0604020202020204"/>
              <a:buChar char="•"/>
            </a:pPr>
            <a:r>
              <a:rPr lang="en-US" sz="289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Recover access safely</a:t>
            </a:r>
          </a:p>
          <a:p>
            <a:pPr marL="624205" lvl="1" indent="-311785" algn="just">
              <a:lnSpc>
                <a:spcPts val="4045"/>
              </a:lnSpc>
              <a:buFont typeface="Arial" panose="020B0604020202020204"/>
              <a:buChar char="•"/>
            </a:pPr>
            <a:r>
              <a:rPr lang="en-US" sz="289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Avoid password exposure</a:t>
            </a:r>
          </a:p>
          <a:p>
            <a:pPr algn="just">
              <a:lnSpc>
                <a:spcPts val="3625"/>
              </a:lnSpc>
            </a:pPr>
            <a:endParaRPr lang="en-US" sz="2890">
              <a:solidFill>
                <a:srgbClr val="000000"/>
              </a:solidFill>
              <a:latin typeface="Times New Roman MT" panose="02030502070405020303"/>
              <a:ea typeface="Times New Roman MT" panose="02030502070405020303"/>
              <a:cs typeface="Times New Roman MT" panose="02030502070405020303"/>
              <a:sym typeface="Times New Roman MT" panose="02030502070405020303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4581271"/>
            <a:ext cx="1847552" cy="562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5"/>
              </a:lnSpc>
              <a:spcBef>
                <a:spcPct val="0"/>
              </a:spcBef>
            </a:pPr>
            <a:r>
              <a:rPr lang="en-US" sz="2990" b="1">
                <a:solidFill>
                  <a:srgbClr val="000000"/>
                </a:solidFill>
                <a:latin typeface="Times New Roman MT Bold" panose="02030802070405020303"/>
                <a:ea typeface="Times New Roman MT Bold" panose="02030802070405020303"/>
                <a:cs typeface="Times New Roman MT Bold" panose="02030802070405020303"/>
                <a:sym typeface="Times New Roman MT Bold" panose="02030802070405020303"/>
              </a:rPr>
              <a:t>Pseudocode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798020" y="731290"/>
            <a:ext cx="9144000" cy="432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5"/>
              </a:lnSpc>
            </a:pPr>
            <a:r>
              <a:rPr lang="en-US" sz="2600" b="1">
                <a:solidFill>
                  <a:srgbClr val="000000"/>
                </a:solidFill>
                <a:latin typeface="Times New Roman MT Bold" panose="02030802070405020303"/>
                <a:ea typeface="Times New Roman MT Bold" panose="02030802070405020303"/>
                <a:cs typeface="Times New Roman MT Bold" panose="02030802070405020303"/>
                <a:sym typeface="Times New Roman MT Bold" panose="02030802070405020303"/>
              </a:rPr>
              <a:t>MODULE 1 – SUMMARY &amp; STRENGTHS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90912" y="1442236"/>
            <a:ext cx="4837410" cy="2782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25"/>
              </a:lnSpc>
            </a:pPr>
            <a:r>
              <a:rPr lang="en-US" sz="2590" b="1">
                <a:solidFill>
                  <a:srgbClr val="000000"/>
                </a:solidFill>
                <a:latin typeface="Times New Roman MT Bold" panose="02030802070405020303"/>
                <a:ea typeface="Times New Roman MT Bold" panose="02030802070405020303"/>
                <a:cs typeface="Times New Roman MT Bold" panose="02030802070405020303"/>
                <a:sym typeface="Times New Roman MT Bold" panose="02030802070405020303"/>
              </a:rPr>
              <a:t>Key Strengths</a:t>
            </a:r>
          </a:p>
          <a:p>
            <a:pPr marL="559435" lvl="1" indent="-279400" algn="just">
              <a:lnSpc>
                <a:spcPts val="3625"/>
              </a:lnSpc>
              <a:buFont typeface="Arial" panose="020B0604020202020204"/>
              <a:buChar char="•"/>
            </a:pPr>
            <a:r>
              <a:rPr lang="en-US" sz="259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Secure authentication</a:t>
            </a:r>
          </a:p>
          <a:p>
            <a:pPr marL="559435" lvl="1" indent="-279400" algn="just">
              <a:lnSpc>
                <a:spcPts val="3625"/>
              </a:lnSpc>
              <a:buFont typeface="Arial" panose="020B0604020202020204"/>
              <a:buChar char="•"/>
            </a:pPr>
            <a:r>
              <a:rPr lang="en-US" sz="259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Encrypted password storage</a:t>
            </a:r>
          </a:p>
          <a:p>
            <a:pPr marL="559435" lvl="1" indent="-279400" algn="just">
              <a:lnSpc>
                <a:spcPts val="3625"/>
              </a:lnSpc>
              <a:buFont typeface="Arial" panose="020B0604020202020204"/>
              <a:buChar char="•"/>
            </a:pPr>
            <a:r>
              <a:rPr lang="en-US" sz="259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Token-based authorization</a:t>
            </a:r>
          </a:p>
          <a:p>
            <a:pPr marL="559435" lvl="1" indent="-279400" algn="just">
              <a:lnSpc>
                <a:spcPts val="3625"/>
              </a:lnSpc>
              <a:buFont typeface="Arial" panose="020B0604020202020204"/>
              <a:buChar char="•"/>
            </a:pPr>
            <a:r>
              <a:rPr lang="en-US" sz="259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Industry-standard architecture</a:t>
            </a:r>
          </a:p>
          <a:p>
            <a:pPr algn="just">
              <a:lnSpc>
                <a:spcPts val="3625"/>
              </a:lnSpc>
            </a:pPr>
            <a:endParaRPr lang="en-US" sz="2590">
              <a:solidFill>
                <a:srgbClr val="000000"/>
              </a:solidFill>
              <a:latin typeface="Times New Roman MT" panose="02030502070405020303"/>
              <a:ea typeface="Times New Roman MT" panose="02030502070405020303"/>
              <a:cs typeface="Times New Roman MT" panose="02030502070405020303"/>
              <a:sym typeface="Times New Roman MT" panose="02030502070405020303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179695" y="4629682"/>
            <a:ext cx="4391299" cy="4934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5"/>
              </a:lnSpc>
              <a:spcBef>
                <a:spcPct val="0"/>
              </a:spcBef>
            </a:pPr>
            <a:r>
              <a:rPr lang="en-US" sz="214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User Interface (UI)</a:t>
            </a:r>
          </a:p>
          <a:p>
            <a:pPr algn="ctr">
              <a:lnSpc>
                <a:spcPts val="2995"/>
              </a:lnSpc>
              <a:spcBef>
                <a:spcPct val="0"/>
              </a:spcBef>
            </a:pPr>
            <a:r>
              <a:rPr lang="en-US" sz="214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        ↓</a:t>
            </a:r>
          </a:p>
          <a:p>
            <a:pPr algn="ctr">
              <a:lnSpc>
                <a:spcPts val="2995"/>
              </a:lnSpc>
              <a:spcBef>
                <a:spcPct val="0"/>
              </a:spcBef>
            </a:pPr>
            <a:r>
              <a:rPr lang="en-US" sz="214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AuthController</a:t>
            </a:r>
          </a:p>
          <a:p>
            <a:pPr algn="ctr">
              <a:lnSpc>
                <a:spcPts val="2995"/>
              </a:lnSpc>
              <a:spcBef>
                <a:spcPct val="0"/>
              </a:spcBef>
            </a:pPr>
            <a:r>
              <a:rPr lang="en-US" sz="214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        ↓</a:t>
            </a:r>
          </a:p>
          <a:p>
            <a:pPr algn="ctr">
              <a:lnSpc>
                <a:spcPts val="2995"/>
              </a:lnSpc>
              <a:spcBef>
                <a:spcPct val="0"/>
              </a:spcBef>
            </a:pPr>
            <a:r>
              <a:rPr lang="en-US" sz="214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AuthService</a:t>
            </a:r>
          </a:p>
          <a:p>
            <a:pPr algn="ctr">
              <a:lnSpc>
                <a:spcPts val="2995"/>
              </a:lnSpc>
              <a:spcBef>
                <a:spcPct val="0"/>
              </a:spcBef>
            </a:pPr>
            <a:r>
              <a:rPr lang="en-US" sz="214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        ↓</a:t>
            </a:r>
          </a:p>
          <a:p>
            <a:pPr algn="ctr">
              <a:lnSpc>
                <a:spcPts val="2995"/>
              </a:lnSpc>
              <a:spcBef>
                <a:spcPct val="0"/>
              </a:spcBef>
            </a:pPr>
            <a:r>
              <a:rPr lang="en-US" sz="214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UserRepository</a:t>
            </a:r>
          </a:p>
          <a:p>
            <a:pPr algn="ctr">
              <a:lnSpc>
                <a:spcPts val="2995"/>
              </a:lnSpc>
              <a:spcBef>
                <a:spcPct val="0"/>
              </a:spcBef>
            </a:pPr>
            <a:r>
              <a:rPr lang="en-US" sz="214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        ↓</a:t>
            </a:r>
          </a:p>
          <a:p>
            <a:pPr algn="ctr">
              <a:lnSpc>
                <a:spcPts val="2995"/>
              </a:lnSpc>
              <a:spcBef>
                <a:spcPct val="0"/>
              </a:spcBef>
            </a:pPr>
            <a:r>
              <a:rPr lang="en-US" sz="2140">
                <a:solidFill>
                  <a:srgbClr val="4C5BFD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Database</a:t>
            </a:r>
          </a:p>
          <a:p>
            <a:pPr algn="ctr">
              <a:lnSpc>
                <a:spcPts val="2995"/>
              </a:lnSpc>
              <a:spcBef>
                <a:spcPct val="0"/>
              </a:spcBef>
            </a:pPr>
            <a:r>
              <a:rPr lang="en-US" sz="214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        ↑</a:t>
            </a:r>
          </a:p>
          <a:p>
            <a:pPr algn="ctr">
              <a:lnSpc>
                <a:spcPts val="2995"/>
              </a:lnSpc>
              <a:spcBef>
                <a:spcPct val="0"/>
              </a:spcBef>
            </a:pPr>
            <a:r>
              <a:rPr lang="en-US" sz="214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JWT Token Generated</a:t>
            </a:r>
          </a:p>
          <a:p>
            <a:pPr algn="ctr">
              <a:lnSpc>
                <a:spcPts val="2995"/>
              </a:lnSpc>
              <a:spcBef>
                <a:spcPct val="0"/>
              </a:spcBef>
            </a:pPr>
            <a:r>
              <a:rPr lang="en-US" sz="214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        ↑</a:t>
            </a:r>
          </a:p>
          <a:p>
            <a:pPr algn="ctr">
              <a:lnSpc>
                <a:spcPts val="2995"/>
              </a:lnSpc>
              <a:spcBef>
                <a:spcPct val="0"/>
              </a:spcBef>
            </a:pPr>
            <a:r>
              <a:rPr lang="en-US" sz="214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Response sent to UI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90912" y="4119650"/>
            <a:ext cx="1075432" cy="496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5"/>
              </a:lnSpc>
              <a:spcBef>
                <a:spcPct val="0"/>
              </a:spcBef>
            </a:pPr>
            <a:r>
              <a:rPr lang="en-US" sz="2590" b="1">
                <a:solidFill>
                  <a:srgbClr val="000000"/>
                </a:solidFill>
                <a:latin typeface="Times New Roman MT Bold" panose="02030802070405020303"/>
                <a:ea typeface="Times New Roman MT Bold" panose="02030802070405020303"/>
                <a:cs typeface="Times New Roman MT Bold" panose="02030802070405020303"/>
                <a:sym typeface="Times New Roman MT Bold" panose="02030802070405020303"/>
              </a:rPr>
              <a:t>FLOW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650156" y="581301"/>
            <a:ext cx="10189171" cy="480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5"/>
              </a:lnSpc>
              <a:spcBef>
                <a:spcPct val="0"/>
              </a:spcBef>
            </a:pPr>
            <a:r>
              <a:rPr lang="en-US" sz="3105" b="1">
                <a:solidFill>
                  <a:srgbClr val="000000"/>
                </a:solidFill>
                <a:latin typeface="Times New Roman MT Bold" panose="02030802070405020303"/>
                <a:ea typeface="Times New Roman MT Bold" panose="02030802070405020303"/>
                <a:cs typeface="Times New Roman MT Bold" panose="02030802070405020303"/>
                <a:sym typeface="Times New Roman MT Bold" panose="02030802070405020303"/>
              </a:rPr>
              <a:t>MODULE 2: PRODUCT / INVENTORY MANAGEMENT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829562"/>
            <a:ext cx="15432084" cy="1875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25"/>
              </a:lnSpc>
            </a:pPr>
            <a:r>
              <a:rPr lang="en-US" sz="288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Module 2 is the core operational module of the Inventra – Intelligent Inventory Management System.</a:t>
            </a:r>
          </a:p>
          <a:p>
            <a:pPr algn="just">
              <a:lnSpc>
                <a:spcPts val="4925"/>
              </a:lnSpc>
            </a:pPr>
            <a:r>
              <a:rPr lang="en-US" sz="288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 It is responsible for managing products and maintaining accurate stock levels in real time.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8518" y="4104919"/>
            <a:ext cx="9893626" cy="4671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00"/>
              </a:lnSpc>
            </a:pPr>
            <a:r>
              <a:rPr lang="en-US" sz="282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🔹</a:t>
            </a:r>
            <a:r>
              <a:rPr lang="en-US" sz="2820" b="1">
                <a:solidFill>
                  <a:srgbClr val="000000"/>
                </a:solidFill>
                <a:latin typeface="Times New Roman MT Bold" panose="02030802070405020303"/>
                <a:ea typeface="Times New Roman MT Bold" panose="02030802070405020303"/>
                <a:cs typeface="Times New Roman MT Bold" panose="02030802070405020303"/>
                <a:sym typeface="Times New Roman MT Bold" panose="02030802070405020303"/>
              </a:rPr>
              <a:t> Purpose of Module 2</a:t>
            </a:r>
          </a:p>
          <a:p>
            <a:pPr marL="608965" lvl="1" indent="-304165" algn="just">
              <a:lnSpc>
                <a:spcPts val="5300"/>
              </a:lnSpc>
              <a:buFont typeface="Arial" panose="020B0604020202020204"/>
              <a:buChar char="•"/>
            </a:pPr>
            <a:r>
              <a:rPr lang="en-US" sz="282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The main goal of this module is to:</a:t>
            </a:r>
          </a:p>
          <a:p>
            <a:pPr marL="608965" lvl="1" indent="-304165" algn="just">
              <a:lnSpc>
                <a:spcPts val="5300"/>
              </a:lnSpc>
              <a:buFont typeface="Arial" panose="020B0604020202020204"/>
              <a:buChar char="•"/>
            </a:pPr>
            <a:r>
              <a:rPr lang="en-US" sz="282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Store product details in a structured manner</a:t>
            </a:r>
          </a:p>
          <a:p>
            <a:pPr marL="608965" lvl="1" indent="-304165" algn="just">
              <a:lnSpc>
                <a:spcPts val="5300"/>
              </a:lnSpc>
              <a:buFont typeface="Arial" panose="020B0604020202020204"/>
              <a:buChar char="•"/>
            </a:pPr>
            <a:r>
              <a:rPr lang="en-US" sz="282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Track stock availability continuously</a:t>
            </a:r>
          </a:p>
          <a:p>
            <a:pPr marL="608965" lvl="1" indent="-304165" algn="just">
              <a:lnSpc>
                <a:spcPts val="5300"/>
              </a:lnSpc>
              <a:buFont typeface="Arial" panose="020B0604020202020204"/>
              <a:buChar char="•"/>
            </a:pPr>
            <a:r>
              <a:rPr lang="en-US" sz="282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Handle real-world inventory operations like stock-in and stock-out</a:t>
            </a:r>
          </a:p>
          <a:p>
            <a:pPr marL="608965" lvl="1" indent="-304165" algn="just">
              <a:lnSpc>
                <a:spcPts val="5300"/>
              </a:lnSpc>
              <a:buFont typeface="Arial" panose="020B0604020202020204"/>
              <a:buChar char="•"/>
            </a:pPr>
            <a:r>
              <a:rPr lang="en-US" sz="282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Prevent stock mismatch and negative inventory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257800" y="630237"/>
            <a:ext cx="6859042" cy="598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000000"/>
                </a:solidFill>
                <a:latin typeface="Times New Roman MT Bold" panose="02030802070405020303"/>
                <a:ea typeface="Times New Roman MT Bold" panose="02030802070405020303"/>
                <a:cs typeface="Times New Roman MT Bold" panose="02030802070405020303"/>
                <a:sym typeface="Times New Roman MT Bold" panose="02030802070405020303"/>
              </a:rPr>
              <a:t>MODULE 2 – KEY CLASSES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447801" y="555884"/>
            <a:ext cx="14959479" cy="8005575"/>
            <a:chOff x="-35411" y="-333375"/>
            <a:chExt cx="3939945" cy="2108464"/>
          </a:xfrm>
        </p:grpSpPr>
        <p:sp>
          <p:nvSpPr>
            <p:cNvPr id="5" name="Freeform 5"/>
            <p:cNvSpPr/>
            <p:nvPr/>
          </p:nvSpPr>
          <p:spPr>
            <a:xfrm>
              <a:off x="-35411" y="25317"/>
              <a:ext cx="3904534" cy="1749772"/>
            </a:xfrm>
            <a:custGeom>
              <a:avLst/>
              <a:gdLst/>
              <a:ahLst/>
              <a:cxnLst/>
              <a:rect l="l" t="t" r="r" b="b"/>
              <a:pathLst>
                <a:path w="3904534" h="1749772">
                  <a:moveTo>
                    <a:pt x="0" y="0"/>
                  </a:moveTo>
                  <a:lnTo>
                    <a:pt x="3904534" y="0"/>
                  </a:lnTo>
                  <a:lnTo>
                    <a:pt x="3904534" y="1749772"/>
                  </a:lnTo>
                  <a:lnTo>
                    <a:pt x="0" y="174977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33375"/>
              <a:ext cx="3904534" cy="2083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15"/>
                </a:lnSpc>
              </a:pPr>
              <a:endParaRPr dirty="0"/>
            </a:p>
            <a:p>
              <a:pPr algn="ctr">
                <a:lnSpc>
                  <a:spcPts val="6215"/>
                </a:lnSpc>
              </a:pPr>
              <a:endParaRPr lang="en-US" sz="2800" b="1" dirty="0">
                <a:solidFill>
                  <a:srgbClr val="FFFFFF"/>
                </a:solidFill>
                <a:latin typeface="Times New Roman MT Bold" panose="02030802070405020303"/>
                <a:ea typeface="Times New Roman MT Bold" panose="02030802070405020303"/>
                <a:cs typeface="Times New Roman MT Bold" panose="02030802070405020303"/>
                <a:sym typeface="Times New Roman MT Bold" panose="02030802070405020303"/>
              </a:endParaRPr>
            </a:p>
            <a:p>
              <a:pPr algn="ctr">
                <a:lnSpc>
                  <a:spcPts val="6215"/>
                </a:lnSpc>
              </a:pPr>
              <a:r>
                <a:rPr lang="en-US" sz="2800" b="1" dirty="0">
                  <a:solidFill>
                    <a:srgbClr val="FFFFFF"/>
                  </a:solidFill>
                  <a:latin typeface="Times New Roman MT Bold" panose="02030802070405020303"/>
                  <a:ea typeface="Times New Roman MT Bold" panose="02030802070405020303"/>
                  <a:cs typeface="Times New Roman MT Bold" panose="02030802070405020303"/>
                  <a:sym typeface="Times New Roman MT Bold" panose="02030802070405020303"/>
                </a:rPr>
                <a:t>Product Entity</a:t>
              </a:r>
              <a:r>
                <a:rPr lang="en-US" sz="2800" dirty="0">
                  <a:solidFill>
                    <a:srgbClr val="FFFFFF"/>
                  </a:solidFill>
                  <a:latin typeface="Times New Roman MT" panose="02030502070405020303"/>
                  <a:ea typeface="Times New Roman MT" panose="02030502070405020303"/>
                  <a:cs typeface="Times New Roman MT" panose="02030502070405020303"/>
                  <a:sym typeface="Times New Roman MT" panose="02030502070405020303"/>
                </a:rPr>
                <a:t> - Product data model with SKU, quantity, price</a:t>
              </a:r>
            </a:p>
            <a:p>
              <a:pPr algn="ctr">
                <a:lnSpc>
                  <a:spcPts val="6215"/>
                </a:lnSpc>
              </a:pPr>
              <a:r>
                <a:rPr lang="en-US" sz="2800" b="1" dirty="0" err="1">
                  <a:solidFill>
                    <a:srgbClr val="FFFFFF"/>
                  </a:solidFill>
                  <a:latin typeface="Times New Roman MT Bold" panose="02030802070405020303"/>
                  <a:ea typeface="Times New Roman MT Bold" panose="02030802070405020303"/>
                  <a:cs typeface="Times New Roman MT Bold" panose="02030802070405020303"/>
                  <a:sym typeface="Times New Roman MT Bold" panose="02030802070405020303"/>
                </a:rPr>
                <a:t>ProductController</a:t>
              </a:r>
              <a:r>
                <a:rPr lang="en-US" sz="2800" dirty="0">
                  <a:solidFill>
                    <a:srgbClr val="FFFFFF"/>
                  </a:solidFill>
                  <a:latin typeface="Times New Roman MT" panose="02030502070405020303"/>
                  <a:ea typeface="Times New Roman MT" panose="02030502070405020303"/>
                  <a:cs typeface="Times New Roman MT" panose="02030502070405020303"/>
                  <a:sym typeface="Times New Roman MT" panose="02030502070405020303"/>
                </a:rPr>
                <a:t> - REST endpoints for product operations</a:t>
              </a:r>
            </a:p>
            <a:p>
              <a:pPr algn="ctr">
                <a:lnSpc>
                  <a:spcPts val="6215"/>
                </a:lnSpc>
              </a:pPr>
              <a:r>
                <a:rPr lang="en-US" sz="2800" b="1" dirty="0" err="1">
                  <a:solidFill>
                    <a:srgbClr val="FFFFFF"/>
                  </a:solidFill>
                  <a:latin typeface="Times New Roman MT Bold" panose="02030802070405020303"/>
                  <a:ea typeface="Times New Roman MT Bold" panose="02030802070405020303"/>
                  <a:cs typeface="Times New Roman MT Bold" panose="02030802070405020303"/>
                  <a:sym typeface="Times New Roman MT Bold" panose="02030802070405020303"/>
                </a:rPr>
                <a:t>ProductService</a:t>
              </a:r>
              <a:r>
                <a:rPr lang="en-US" sz="2800" b="1" dirty="0">
                  <a:solidFill>
                    <a:srgbClr val="FFFFFF"/>
                  </a:solidFill>
                  <a:latin typeface="Times New Roman MT Bold" panose="02030802070405020303"/>
                  <a:ea typeface="Times New Roman MT Bold" panose="02030802070405020303"/>
                  <a:cs typeface="Times New Roman MT Bold" panose="02030802070405020303"/>
                  <a:sym typeface="Times New Roman MT Bold" panose="02030802070405020303"/>
                </a:rPr>
                <a:t> </a:t>
              </a:r>
              <a:r>
                <a:rPr lang="en-US" sz="2800" dirty="0">
                  <a:solidFill>
                    <a:srgbClr val="FFFFFF"/>
                  </a:solidFill>
                  <a:latin typeface="Times New Roman MT" panose="02030502070405020303"/>
                  <a:ea typeface="Times New Roman MT" panose="02030502070405020303"/>
                  <a:cs typeface="Times New Roman MT" panose="02030502070405020303"/>
                  <a:sym typeface="Times New Roman MT" panose="02030502070405020303"/>
                </a:rPr>
                <a:t>- Business logic for inventory management</a:t>
              </a:r>
            </a:p>
            <a:p>
              <a:pPr algn="ctr">
                <a:lnSpc>
                  <a:spcPts val="6215"/>
                </a:lnSpc>
              </a:pPr>
              <a:r>
                <a:rPr lang="en-US" sz="2800" b="1" dirty="0" err="1">
                  <a:solidFill>
                    <a:srgbClr val="FFFFFF"/>
                  </a:solidFill>
                  <a:latin typeface="Times New Roman MT Bold" panose="02030802070405020303"/>
                  <a:ea typeface="Times New Roman MT Bold" panose="02030802070405020303"/>
                  <a:cs typeface="Times New Roman MT Bold" panose="02030802070405020303"/>
                  <a:sym typeface="Times New Roman MT Bold" panose="02030802070405020303"/>
                </a:rPr>
                <a:t>ProductRepository</a:t>
              </a:r>
              <a:r>
                <a:rPr lang="en-US" sz="2800" b="1" dirty="0">
                  <a:solidFill>
                    <a:srgbClr val="FFFFFF"/>
                  </a:solidFill>
                  <a:latin typeface="Times New Roman MT Bold" panose="02030802070405020303"/>
                  <a:ea typeface="Times New Roman MT Bold" panose="02030802070405020303"/>
                  <a:cs typeface="Times New Roman MT Bold" panose="02030802070405020303"/>
                  <a:sym typeface="Times New Roman MT Bold" panose="02030802070405020303"/>
                </a:rPr>
                <a:t> -</a:t>
              </a:r>
              <a:r>
                <a:rPr lang="en-US" sz="2800" dirty="0">
                  <a:solidFill>
                    <a:srgbClr val="FFFFFF"/>
                  </a:solidFill>
                  <a:latin typeface="Times New Roman MT" panose="02030502070405020303"/>
                  <a:ea typeface="Times New Roman MT" panose="02030502070405020303"/>
                  <a:cs typeface="Times New Roman MT" panose="02030502070405020303"/>
                  <a:sym typeface="Times New Roman MT" panose="02030502070405020303"/>
                </a:rPr>
                <a:t> Database queries</a:t>
              </a:r>
            </a:p>
            <a:p>
              <a:pPr algn="ctr">
                <a:lnSpc>
                  <a:spcPts val="6215"/>
                </a:lnSpc>
              </a:pPr>
              <a:r>
                <a:rPr lang="en-US" sz="2800" b="1" dirty="0" err="1">
                  <a:solidFill>
                    <a:srgbClr val="FFFFFF"/>
                  </a:solidFill>
                  <a:latin typeface="Times New Roman MT Bold" panose="02030802070405020303"/>
                  <a:ea typeface="Times New Roman MT Bold" panose="02030802070405020303"/>
                  <a:cs typeface="Times New Roman MT Bold" panose="02030802070405020303"/>
                  <a:sym typeface="Times New Roman MT Bold" panose="02030802070405020303"/>
                </a:rPr>
                <a:t>TransactionService</a:t>
              </a:r>
              <a:r>
                <a:rPr lang="en-US" sz="2800" dirty="0">
                  <a:solidFill>
                    <a:srgbClr val="FFFFFF"/>
                  </a:solidFill>
                  <a:latin typeface="Times New Roman MT" panose="02030502070405020303"/>
                  <a:ea typeface="Times New Roman MT" panose="02030502070405020303"/>
                  <a:cs typeface="Times New Roman MT" panose="02030502070405020303"/>
                  <a:sym typeface="Times New Roman MT" panose="02030502070405020303"/>
                </a:rPr>
                <a:t> - Logs stock movements</a:t>
              </a:r>
            </a:p>
            <a:p>
              <a:pPr algn="ctr">
                <a:lnSpc>
                  <a:spcPts val="5550"/>
                </a:lnSpc>
              </a:pPr>
              <a:endParaRPr lang="en-US" sz="2800" dirty="0">
                <a:solidFill>
                  <a:srgbClr val="FFFFFF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endParaRPr>
            </a:p>
            <a:p>
              <a:pPr algn="ctr">
                <a:lnSpc>
                  <a:spcPts val="5550"/>
                </a:lnSpc>
              </a:pPr>
              <a:endParaRPr lang="en-US" sz="2800" dirty="0">
                <a:solidFill>
                  <a:srgbClr val="FFFFFF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9124950" y="82958"/>
            <a:ext cx="0" cy="10204042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3353896" y="1353411"/>
            <a:ext cx="3247417" cy="4046384"/>
          </a:xfrm>
          <a:custGeom>
            <a:avLst/>
            <a:gdLst/>
            <a:ahLst/>
            <a:cxnLst/>
            <a:rect l="l" t="t" r="r" b="b"/>
            <a:pathLst>
              <a:path w="3247417" h="4046384">
                <a:moveTo>
                  <a:pt x="0" y="0"/>
                </a:moveTo>
                <a:lnTo>
                  <a:pt x="3247417" y="0"/>
                </a:lnTo>
                <a:lnTo>
                  <a:pt x="3247417" y="4046385"/>
                </a:lnTo>
                <a:lnTo>
                  <a:pt x="0" y="40463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843881" y="5933614"/>
            <a:ext cx="6690838" cy="3870190"/>
          </a:xfrm>
          <a:custGeom>
            <a:avLst/>
            <a:gdLst/>
            <a:ahLst/>
            <a:cxnLst/>
            <a:rect l="l" t="t" r="r" b="b"/>
            <a:pathLst>
              <a:path w="6690838" h="3870190">
                <a:moveTo>
                  <a:pt x="0" y="0"/>
                </a:moveTo>
                <a:lnTo>
                  <a:pt x="6690838" y="0"/>
                </a:lnTo>
                <a:lnTo>
                  <a:pt x="6690838" y="3870191"/>
                </a:lnTo>
                <a:lnTo>
                  <a:pt x="0" y="38701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181007" y="1353411"/>
            <a:ext cx="7078293" cy="3790089"/>
          </a:xfrm>
          <a:custGeom>
            <a:avLst/>
            <a:gdLst/>
            <a:ahLst/>
            <a:cxnLst/>
            <a:rect l="l" t="t" r="r" b="b"/>
            <a:pathLst>
              <a:path w="7078293" h="3790089">
                <a:moveTo>
                  <a:pt x="0" y="0"/>
                </a:moveTo>
                <a:lnTo>
                  <a:pt x="7078293" y="0"/>
                </a:lnTo>
                <a:lnTo>
                  <a:pt x="7078293" y="3790089"/>
                </a:lnTo>
                <a:lnTo>
                  <a:pt x="0" y="37900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546017" y="5943123"/>
            <a:ext cx="4980493" cy="3860682"/>
          </a:xfrm>
          <a:custGeom>
            <a:avLst/>
            <a:gdLst/>
            <a:ahLst/>
            <a:cxnLst/>
            <a:rect l="l" t="t" r="r" b="b"/>
            <a:pathLst>
              <a:path w="4980493" h="3860682">
                <a:moveTo>
                  <a:pt x="0" y="0"/>
                </a:moveTo>
                <a:lnTo>
                  <a:pt x="4980493" y="0"/>
                </a:lnTo>
                <a:lnTo>
                  <a:pt x="4980493" y="3860682"/>
                </a:lnTo>
                <a:lnTo>
                  <a:pt x="0" y="38606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63426" y="519113"/>
            <a:ext cx="5380939" cy="1383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55"/>
              </a:lnSpc>
              <a:spcBef>
                <a:spcPct val="0"/>
              </a:spcBef>
            </a:pPr>
            <a:r>
              <a:rPr lang="en-US" sz="2700" b="1">
                <a:solidFill>
                  <a:srgbClr val="000000"/>
                </a:solidFill>
                <a:latin typeface="Times New Roman MT Bold" panose="02030802070405020303"/>
                <a:ea typeface="Times New Roman MT Bold" panose="02030802070405020303"/>
                <a:cs typeface="Times New Roman MT Bold" panose="02030802070405020303"/>
                <a:sym typeface="Times New Roman MT Bold" panose="02030802070405020303"/>
              </a:rPr>
              <a:t>PSEUDOCODE </a:t>
            </a:r>
          </a:p>
          <a:p>
            <a:pPr algn="just">
              <a:lnSpc>
                <a:spcPts val="2550"/>
              </a:lnSpc>
              <a:spcBef>
                <a:spcPct val="0"/>
              </a:spcBef>
            </a:pPr>
            <a:endParaRPr lang="en-US" sz="2700" b="1">
              <a:solidFill>
                <a:srgbClr val="000000"/>
              </a:solidFill>
              <a:latin typeface="Times New Roman MT Bold" panose="02030802070405020303"/>
              <a:ea typeface="Times New Roman MT Bold" panose="02030802070405020303"/>
              <a:cs typeface="Times New Roman MT Bold" panose="02030802070405020303"/>
              <a:sym typeface="Times New Roman MT Bold" panose="02030802070405020303"/>
            </a:endParaRPr>
          </a:p>
          <a:p>
            <a:pPr algn="just">
              <a:lnSpc>
                <a:spcPts val="2755"/>
              </a:lnSpc>
              <a:spcBef>
                <a:spcPct val="0"/>
              </a:spcBef>
            </a:pPr>
            <a:r>
              <a:rPr lang="en-US" sz="2700" b="1">
                <a:solidFill>
                  <a:srgbClr val="000000"/>
                </a:solidFill>
                <a:latin typeface="Times New Roman MT Bold" panose="02030802070405020303"/>
                <a:ea typeface="Times New Roman MT Bold" panose="02030802070405020303"/>
                <a:cs typeface="Times New Roman MT Bold" panose="02030802070405020303"/>
                <a:sym typeface="Times New Roman MT Bold" panose="02030802070405020303"/>
              </a:rPr>
              <a:t>🔹 Product Entity</a:t>
            </a:r>
          </a:p>
          <a:p>
            <a:pPr algn="just">
              <a:lnSpc>
                <a:spcPts val="2550"/>
              </a:lnSpc>
              <a:spcBef>
                <a:spcPct val="0"/>
              </a:spcBef>
            </a:pPr>
            <a:endParaRPr lang="en-US" sz="2700" b="1">
              <a:solidFill>
                <a:srgbClr val="000000"/>
              </a:solidFill>
              <a:latin typeface="Times New Roman MT Bold" panose="02030802070405020303"/>
              <a:ea typeface="Times New Roman MT Bold" panose="02030802070405020303"/>
              <a:cs typeface="Times New Roman MT Bold" panose="02030802070405020303"/>
              <a:sym typeface="Times New Roman MT Bold" panose="02030802070405020303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63426" y="5071959"/>
            <a:ext cx="2360910" cy="109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5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2755"/>
              </a:lnSpc>
              <a:spcBef>
                <a:spcPct val="0"/>
              </a:spcBef>
            </a:pPr>
            <a:r>
              <a:rPr lang="en-US" sz="2700" b="1">
                <a:solidFill>
                  <a:srgbClr val="000000"/>
                </a:solidFill>
                <a:latin typeface="Times New Roman MT Bold" panose="02030802070405020303"/>
                <a:ea typeface="Times New Roman MT Bold" panose="02030802070405020303"/>
                <a:cs typeface="Times New Roman MT Bold" panose="02030802070405020303"/>
                <a:sym typeface="Times New Roman MT Bold" panose="02030802070405020303"/>
              </a:rPr>
              <a:t>🔹 Add Product</a:t>
            </a:r>
          </a:p>
          <a:p>
            <a:pPr algn="ctr">
              <a:lnSpc>
                <a:spcPts val="2755"/>
              </a:lnSpc>
              <a:spcBef>
                <a:spcPct val="0"/>
              </a:spcBef>
            </a:pPr>
            <a:endParaRPr lang="en-US" sz="2700" b="1">
              <a:solidFill>
                <a:srgbClr val="000000"/>
              </a:solidFill>
              <a:latin typeface="Times New Roman MT Bold" panose="02030802070405020303"/>
              <a:ea typeface="Times New Roman MT Bold" panose="02030802070405020303"/>
              <a:cs typeface="Times New Roman MT Bold" panose="02030802070405020303"/>
              <a:sym typeface="Times New Roman MT Bold" panose="02030802070405020303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285923" y="519113"/>
            <a:ext cx="1777702" cy="109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5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2755"/>
              </a:lnSpc>
              <a:spcBef>
                <a:spcPct val="0"/>
              </a:spcBef>
            </a:pPr>
            <a:r>
              <a:rPr lang="en-US" sz="2700" b="1">
                <a:solidFill>
                  <a:srgbClr val="000000"/>
                </a:solidFill>
                <a:latin typeface="Times New Roman MT Bold" panose="02030802070405020303"/>
                <a:ea typeface="Times New Roman MT Bold" panose="02030802070405020303"/>
                <a:cs typeface="Times New Roman MT Bold" panose="02030802070405020303"/>
                <a:sym typeface="Times New Roman MT Bold" panose="02030802070405020303"/>
              </a:rPr>
              <a:t>🔹 Stock In</a:t>
            </a:r>
          </a:p>
          <a:p>
            <a:pPr algn="ctr">
              <a:lnSpc>
                <a:spcPts val="2755"/>
              </a:lnSpc>
              <a:spcBef>
                <a:spcPct val="0"/>
              </a:spcBef>
            </a:pPr>
            <a:endParaRPr lang="en-US" sz="2700" b="1">
              <a:solidFill>
                <a:srgbClr val="000000"/>
              </a:solidFill>
              <a:latin typeface="Times New Roman MT Bold" panose="02030802070405020303"/>
              <a:ea typeface="Times New Roman MT Bold" panose="02030802070405020303"/>
              <a:cs typeface="Times New Roman MT Bold" panose="02030802070405020303"/>
              <a:sym typeface="Times New Roman MT Bold" panose="02030802070405020303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503995" y="5133975"/>
            <a:ext cx="2042021" cy="109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5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2755"/>
              </a:lnSpc>
              <a:spcBef>
                <a:spcPct val="0"/>
              </a:spcBef>
            </a:pPr>
            <a:r>
              <a:rPr lang="en-US" sz="2700" b="1">
                <a:solidFill>
                  <a:srgbClr val="000000"/>
                </a:solidFill>
                <a:latin typeface="Times New Roman MT Bold" panose="02030802070405020303"/>
                <a:ea typeface="Times New Roman MT Bold" panose="02030802070405020303"/>
                <a:cs typeface="Times New Roman MT Bold" panose="02030802070405020303"/>
                <a:sym typeface="Times New Roman MT Bold" panose="02030802070405020303"/>
              </a:rPr>
              <a:t>🔹 Stock Out</a:t>
            </a:r>
          </a:p>
          <a:p>
            <a:pPr algn="ctr">
              <a:lnSpc>
                <a:spcPts val="2755"/>
              </a:lnSpc>
              <a:spcBef>
                <a:spcPct val="0"/>
              </a:spcBef>
            </a:pPr>
            <a:endParaRPr lang="en-US" sz="2700" b="1">
              <a:solidFill>
                <a:srgbClr val="000000"/>
              </a:solidFill>
              <a:latin typeface="Times New Roman MT Bold" panose="02030802070405020303"/>
              <a:ea typeface="Times New Roman MT Bold" panose="02030802070405020303"/>
              <a:cs typeface="Times New Roman MT Bold" panose="02030802070405020303"/>
              <a:sym typeface="Times New Roman MT Bold" panose="02030802070405020303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545327" y="905626"/>
            <a:ext cx="11959881" cy="5395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8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  <a:latin typeface="Times New Roman MT Bold" panose="02030802070405020303"/>
                <a:ea typeface="Times New Roman MT Bold" panose="02030802070405020303"/>
                <a:cs typeface="Times New Roman MT Bold" panose="02030802070405020303"/>
                <a:sym typeface="Times New Roman MT Bold" panose="02030802070405020303"/>
              </a:rPr>
              <a:t> MODULE 3: INVENTORY ALERTS MODULE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71006" y="2127333"/>
            <a:ext cx="8754262" cy="254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05"/>
              </a:lnSpc>
            </a:pPr>
            <a:r>
              <a:rPr lang="en-US" sz="2535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Module 3 is the Inventory Alerts Module, which adds intelligence and automation to the Inventra – Intelligent Inventory Management System.</a:t>
            </a:r>
          </a:p>
          <a:p>
            <a:pPr algn="just">
              <a:lnSpc>
                <a:spcPts val="4005"/>
              </a:lnSpc>
            </a:pPr>
            <a:r>
              <a:rPr lang="en-US" sz="2535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 Its primary role is to monitor stock levels continuously and notify responsible users before a stock-out situation occurs.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71006" y="5288180"/>
            <a:ext cx="6214170" cy="3257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60"/>
              </a:lnSpc>
            </a:pPr>
            <a:r>
              <a:rPr lang="en-US" sz="2700" b="1">
                <a:solidFill>
                  <a:srgbClr val="000000"/>
                </a:solidFill>
                <a:latin typeface="Times New Roman MT Bold" panose="02030802070405020303"/>
                <a:ea typeface="Times New Roman MT Bold" panose="02030802070405020303"/>
                <a:cs typeface="Times New Roman MT Bold" panose="02030802070405020303"/>
                <a:sym typeface="Times New Roman MT Bold" panose="02030802070405020303"/>
              </a:rPr>
              <a:t>🔹 Purpose of Module 3</a:t>
            </a:r>
          </a:p>
          <a:p>
            <a:pPr marL="539750" lvl="1" indent="-269875" algn="just">
              <a:lnSpc>
                <a:spcPts val="4225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The main objectives of this module are to:</a:t>
            </a:r>
          </a:p>
          <a:p>
            <a:pPr marL="539750" lvl="1" indent="-269875" algn="just">
              <a:lnSpc>
                <a:spcPts val="4225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Detect low-stock conditions in real time</a:t>
            </a:r>
          </a:p>
          <a:p>
            <a:pPr marL="539750" lvl="1" indent="-269875" algn="just">
              <a:lnSpc>
                <a:spcPts val="4225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Notify users at the right time</a:t>
            </a:r>
          </a:p>
          <a:p>
            <a:pPr marL="539750" lvl="1" indent="-269875" algn="just">
              <a:lnSpc>
                <a:spcPts val="4225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Avoid repeated or unnecessary alerts</a:t>
            </a:r>
          </a:p>
          <a:p>
            <a:pPr marL="539750" lvl="1" indent="-269875" algn="just">
              <a:lnSpc>
                <a:spcPts val="4225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Improve inventory decision-making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34682" y="2260683"/>
            <a:ext cx="7955360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Times New Roman MT Bold" panose="02030802070405020303"/>
                <a:ea typeface="Times New Roman MT Bold" panose="02030802070405020303"/>
                <a:cs typeface="Times New Roman MT Bold" panose="02030802070405020303"/>
                <a:sym typeface="Times New Roman MT Bold" panose="02030802070405020303"/>
              </a:rPr>
              <a:t>ALERT TRIGGER FLOW</a:t>
            </a:r>
          </a:p>
          <a:p>
            <a:pPr algn="ctr">
              <a:lnSpc>
                <a:spcPts val="25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Stock Update → Check Minimum Level → Alert Triggered</a:t>
            </a:r>
          </a:p>
        </p:txBody>
      </p:sp>
      <p:sp>
        <p:nvSpPr>
          <p:cNvPr id="7" name="Freeform 7"/>
          <p:cNvSpPr/>
          <p:nvPr/>
        </p:nvSpPr>
        <p:spPr>
          <a:xfrm>
            <a:off x="10715895" y="6561984"/>
            <a:ext cx="5829987" cy="2230767"/>
          </a:xfrm>
          <a:custGeom>
            <a:avLst/>
            <a:gdLst/>
            <a:ahLst/>
            <a:cxnLst/>
            <a:rect l="l" t="t" r="r" b="b"/>
            <a:pathLst>
              <a:path w="5829987" h="2230767">
                <a:moveTo>
                  <a:pt x="0" y="0"/>
                </a:moveTo>
                <a:lnTo>
                  <a:pt x="5829987" y="0"/>
                </a:lnTo>
                <a:lnTo>
                  <a:pt x="5829987" y="2230767"/>
                </a:lnTo>
                <a:lnTo>
                  <a:pt x="0" y="22307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669609" y="4563733"/>
            <a:ext cx="2404467" cy="402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Times New Roman MT Bold" panose="02030802070405020303"/>
                <a:ea typeface="Times New Roman MT Bold" panose="02030802070405020303"/>
                <a:cs typeface="Times New Roman MT Bold" panose="02030802070405020303"/>
                <a:sym typeface="Times New Roman MT Bold" panose="02030802070405020303"/>
              </a:rPr>
              <a:t>PSEUDOCODE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34682" y="5133975"/>
            <a:ext cx="5011294" cy="797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5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2855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🔹 Alert Logic Using Stack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410200" y="876300"/>
            <a:ext cx="7197324" cy="647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3800" b="1" dirty="0">
                <a:solidFill>
                  <a:srgbClr val="000000"/>
                </a:solidFill>
                <a:latin typeface="Times New Roman MT Bold" panose="02030802070405020303"/>
                <a:ea typeface="Times New Roman MT Bold" panose="02030802070405020303"/>
                <a:cs typeface="Times New Roman MT Bold" panose="02030802070405020303"/>
                <a:sym typeface="Times New Roman MT Bold" panose="02030802070405020303"/>
              </a:rPr>
              <a:t>MODULE 3 – KEY CLASSES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78076" y="2400278"/>
            <a:ext cx="15931847" cy="5955310"/>
            <a:chOff x="0" y="0"/>
            <a:chExt cx="4196042" cy="14605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196042" cy="1460527"/>
            </a:xfrm>
            <a:custGeom>
              <a:avLst/>
              <a:gdLst/>
              <a:ahLst/>
              <a:cxnLst/>
              <a:rect l="l" t="t" r="r" b="b"/>
              <a:pathLst>
                <a:path w="4196042" h="1460527">
                  <a:moveTo>
                    <a:pt x="0" y="0"/>
                  </a:moveTo>
                  <a:lnTo>
                    <a:pt x="4196042" y="0"/>
                  </a:lnTo>
                  <a:lnTo>
                    <a:pt x="4196042" y="1460527"/>
                  </a:lnTo>
                  <a:lnTo>
                    <a:pt x="0" y="1460527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33375"/>
              <a:ext cx="4196042" cy="1793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15"/>
                </a:lnSpc>
              </a:pPr>
              <a:endParaRPr lang="en-US" sz="2800" b="1" dirty="0">
                <a:solidFill>
                  <a:srgbClr val="FFFFFF"/>
                </a:solidFill>
                <a:latin typeface="Times New Roman MT Bold" panose="02030802070405020303"/>
                <a:ea typeface="Times New Roman MT Bold" panose="02030802070405020303"/>
                <a:cs typeface="Times New Roman MT Bold" panose="02030802070405020303"/>
                <a:sym typeface="Times New Roman MT Bold" panose="02030802070405020303"/>
              </a:endParaRPr>
            </a:p>
            <a:p>
              <a:pPr algn="ctr">
                <a:lnSpc>
                  <a:spcPts val="6215"/>
                </a:lnSpc>
              </a:pPr>
              <a:r>
                <a:rPr lang="en-US" sz="2800" b="1" dirty="0">
                  <a:solidFill>
                    <a:srgbClr val="FFFFFF"/>
                  </a:solidFill>
                  <a:latin typeface="Times New Roman MT Bold" panose="02030802070405020303"/>
                  <a:ea typeface="Times New Roman MT Bold" panose="02030802070405020303"/>
                  <a:cs typeface="Times New Roman MT Bold" panose="02030802070405020303"/>
                  <a:sym typeface="Times New Roman MT Bold" panose="02030802070405020303"/>
                </a:rPr>
                <a:t>Transaction </a:t>
              </a:r>
              <a:r>
                <a:rPr lang="en-US" sz="2800" dirty="0">
                  <a:solidFill>
                    <a:srgbClr val="FFFFFF"/>
                  </a:solidFill>
                  <a:latin typeface="Times New Roman MT" panose="02030502070405020303"/>
                  <a:ea typeface="Times New Roman MT" panose="02030502070405020303"/>
                  <a:cs typeface="Times New Roman MT" panose="02030502070405020303"/>
                  <a:sym typeface="Times New Roman MT" panose="02030502070405020303"/>
                </a:rPr>
                <a:t>– stores issue/return record</a:t>
              </a:r>
            </a:p>
            <a:p>
              <a:pPr algn="ctr">
                <a:lnSpc>
                  <a:spcPts val="6215"/>
                </a:lnSpc>
              </a:pPr>
              <a:r>
                <a:rPr lang="en-US" sz="2800" b="1" dirty="0" err="1">
                  <a:solidFill>
                    <a:srgbClr val="FFFFFF"/>
                  </a:solidFill>
                  <a:latin typeface="Times New Roman MT Bold" panose="02030802070405020303"/>
                  <a:ea typeface="Times New Roman MT Bold" panose="02030802070405020303"/>
                  <a:cs typeface="Times New Roman MT Bold" panose="02030802070405020303"/>
                  <a:sym typeface="Times New Roman MT Bold" panose="02030802070405020303"/>
                </a:rPr>
                <a:t>IssueService</a:t>
              </a:r>
              <a:r>
                <a:rPr lang="en-US" sz="2800" b="1" dirty="0">
                  <a:solidFill>
                    <a:srgbClr val="FFFFFF"/>
                  </a:solidFill>
                  <a:latin typeface="Times New Roman MT Bold" panose="02030802070405020303"/>
                  <a:ea typeface="Times New Roman MT Bold" panose="02030802070405020303"/>
                  <a:cs typeface="Times New Roman MT Bold" panose="02030802070405020303"/>
                  <a:sym typeface="Times New Roman MT Bold" panose="02030802070405020303"/>
                </a:rPr>
                <a:t> </a:t>
              </a:r>
              <a:r>
                <a:rPr lang="en-US" sz="2800" dirty="0">
                  <a:solidFill>
                    <a:srgbClr val="FFFFFF"/>
                  </a:solidFill>
                  <a:latin typeface="Times New Roman MT" panose="02030502070405020303"/>
                  <a:ea typeface="Times New Roman MT" panose="02030502070405020303"/>
                  <a:cs typeface="Times New Roman MT" panose="02030502070405020303"/>
                  <a:sym typeface="Times New Roman MT" panose="02030502070405020303"/>
                </a:rPr>
                <a:t>– handles issuing items + stock reduction</a:t>
              </a:r>
            </a:p>
            <a:p>
              <a:pPr algn="ctr">
                <a:lnSpc>
                  <a:spcPts val="6215"/>
                </a:lnSpc>
              </a:pPr>
              <a:r>
                <a:rPr lang="en-US" sz="2800" b="1" dirty="0" err="1">
                  <a:solidFill>
                    <a:srgbClr val="FFFFFF"/>
                  </a:solidFill>
                  <a:latin typeface="Times New Roman MT Bold" panose="02030802070405020303"/>
                  <a:ea typeface="Times New Roman MT Bold" panose="02030802070405020303"/>
                  <a:cs typeface="Times New Roman MT Bold" panose="02030802070405020303"/>
                  <a:sym typeface="Times New Roman MT Bold" panose="02030802070405020303"/>
                </a:rPr>
                <a:t>ReturnService</a:t>
              </a:r>
              <a:r>
                <a:rPr lang="en-US" sz="2800" dirty="0">
                  <a:solidFill>
                    <a:srgbClr val="FFFFFF"/>
                  </a:solidFill>
                  <a:latin typeface="Times New Roman MT" panose="02030502070405020303"/>
                  <a:ea typeface="Times New Roman MT" panose="02030502070405020303"/>
                  <a:cs typeface="Times New Roman MT" panose="02030502070405020303"/>
                  <a:sym typeface="Times New Roman MT" panose="02030502070405020303"/>
                </a:rPr>
                <a:t> – handles return + stock update</a:t>
              </a:r>
            </a:p>
            <a:p>
              <a:pPr algn="ctr">
                <a:lnSpc>
                  <a:spcPts val="6215"/>
                </a:lnSpc>
              </a:pPr>
              <a:r>
                <a:rPr lang="en-US" sz="2800" b="1" dirty="0" err="1">
                  <a:solidFill>
                    <a:srgbClr val="FFFFFF"/>
                  </a:solidFill>
                  <a:latin typeface="Times New Roman MT Bold" panose="02030802070405020303"/>
                  <a:ea typeface="Times New Roman MT Bold" panose="02030802070405020303"/>
                  <a:cs typeface="Times New Roman MT Bold" panose="02030802070405020303"/>
                  <a:sym typeface="Times New Roman MT Bold" panose="02030802070405020303"/>
                </a:rPr>
                <a:t>TransactionHistory</a:t>
              </a:r>
              <a:r>
                <a:rPr lang="en-US" sz="2800" dirty="0">
                  <a:solidFill>
                    <a:srgbClr val="FFFFFF"/>
                  </a:solidFill>
                  <a:latin typeface="Times New Roman MT" panose="02030502070405020303"/>
                  <a:ea typeface="Times New Roman MT" panose="02030502070405020303"/>
                  <a:cs typeface="Times New Roman MT" panose="02030502070405020303"/>
                  <a:sym typeface="Times New Roman MT" panose="02030502070405020303"/>
                </a:rPr>
                <a:t> – view/search/filter transactions</a:t>
              </a:r>
            </a:p>
            <a:p>
              <a:pPr algn="ctr">
                <a:lnSpc>
                  <a:spcPts val="6215"/>
                </a:lnSpc>
              </a:pPr>
              <a:r>
                <a:rPr lang="en-US" sz="2800" b="1" dirty="0" err="1">
                  <a:solidFill>
                    <a:srgbClr val="FFFFFF"/>
                  </a:solidFill>
                  <a:latin typeface="Times New Roman MT Bold" panose="02030802070405020303"/>
                  <a:ea typeface="Times New Roman MT Bold" panose="02030802070405020303"/>
                  <a:cs typeface="Times New Roman MT Bold" panose="02030802070405020303"/>
                  <a:sym typeface="Times New Roman MT Bold" panose="02030802070405020303"/>
                </a:rPr>
                <a:t>TransactionRepository</a:t>
              </a:r>
              <a:r>
                <a:rPr lang="en-US" sz="2800" dirty="0">
                  <a:solidFill>
                    <a:srgbClr val="FFFFFF"/>
                  </a:solidFill>
                  <a:latin typeface="Times New Roman MT" panose="02030502070405020303"/>
                  <a:ea typeface="Times New Roman MT" panose="02030502070405020303"/>
                  <a:cs typeface="Times New Roman MT" panose="02030502070405020303"/>
                  <a:sym typeface="Times New Roman MT" panose="02030502070405020303"/>
                </a:rPr>
                <a:t> – DB insert/fetch transactions</a:t>
              </a:r>
            </a:p>
            <a:p>
              <a:pPr algn="ctr">
                <a:lnSpc>
                  <a:spcPts val="6215"/>
                </a:lnSpc>
              </a:pPr>
              <a:endParaRPr lang="en-US" sz="2800" dirty="0">
                <a:solidFill>
                  <a:srgbClr val="FFFFFF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8665720" y="82958"/>
            <a:ext cx="0" cy="10204042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699700" y="2486236"/>
            <a:ext cx="7815583" cy="2641128"/>
          </a:xfrm>
          <a:custGeom>
            <a:avLst/>
            <a:gdLst/>
            <a:ahLst/>
            <a:cxnLst/>
            <a:rect l="l" t="t" r="r" b="b"/>
            <a:pathLst>
              <a:path w="7815583" h="2641128">
                <a:moveTo>
                  <a:pt x="0" y="0"/>
                </a:moveTo>
                <a:lnTo>
                  <a:pt x="7815583" y="0"/>
                </a:lnTo>
                <a:lnTo>
                  <a:pt x="7815583" y="2641128"/>
                </a:lnTo>
                <a:lnTo>
                  <a:pt x="0" y="2641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7054" y="6682825"/>
            <a:ext cx="8100875" cy="2473164"/>
          </a:xfrm>
          <a:custGeom>
            <a:avLst/>
            <a:gdLst/>
            <a:ahLst/>
            <a:cxnLst/>
            <a:rect l="l" t="t" r="r" b="b"/>
            <a:pathLst>
              <a:path w="8100875" h="2473164">
                <a:moveTo>
                  <a:pt x="0" y="0"/>
                </a:moveTo>
                <a:lnTo>
                  <a:pt x="8100875" y="0"/>
                </a:lnTo>
                <a:lnTo>
                  <a:pt x="8100875" y="2473164"/>
                </a:lnTo>
                <a:lnTo>
                  <a:pt x="0" y="24731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529321" y="2486236"/>
            <a:ext cx="6390842" cy="4425896"/>
          </a:xfrm>
          <a:custGeom>
            <a:avLst/>
            <a:gdLst/>
            <a:ahLst/>
            <a:cxnLst/>
            <a:rect l="l" t="t" r="r" b="b"/>
            <a:pathLst>
              <a:path w="6390842" h="4425896">
                <a:moveTo>
                  <a:pt x="0" y="0"/>
                </a:moveTo>
                <a:lnTo>
                  <a:pt x="6390842" y="0"/>
                </a:lnTo>
                <a:lnTo>
                  <a:pt x="6390842" y="4425896"/>
                </a:lnTo>
                <a:lnTo>
                  <a:pt x="0" y="44258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57054" y="1168146"/>
            <a:ext cx="3256856" cy="435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5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🔹 Check Low Stock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8921" y="5682590"/>
            <a:ext cx="5032772" cy="435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5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🔹 Add Alert (Avoid Duplicates)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29321" y="806196"/>
            <a:ext cx="3219152" cy="1159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5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2855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🔹 View Latest Alert</a:t>
            </a:r>
          </a:p>
          <a:p>
            <a:pPr algn="ctr">
              <a:lnSpc>
                <a:spcPts val="2855"/>
              </a:lnSpc>
              <a:spcBef>
                <a:spcPct val="0"/>
              </a:spcBef>
            </a:pPr>
            <a:endParaRPr lang="en-US" sz="2800">
              <a:solidFill>
                <a:srgbClr val="000000"/>
              </a:solidFill>
              <a:latin typeface="Times New Roman MT" panose="02030502070405020303"/>
              <a:ea typeface="Times New Roman MT" panose="02030502070405020303"/>
              <a:cs typeface="Times New Roman MT" panose="02030502070405020303"/>
              <a:sym typeface="Times New Roman MT" panose="02030502070405020303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733801" y="565393"/>
            <a:ext cx="9669920" cy="5395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8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  <a:latin typeface="Times New Roman MT Bold" panose="02030802070405020303"/>
                <a:ea typeface="Times New Roman MT Bold" panose="02030802070405020303"/>
                <a:cs typeface="Times New Roman MT Bold" panose="02030802070405020303"/>
                <a:sym typeface="Times New Roman MT Bold" panose="02030802070405020303"/>
              </a:rPr>
              <a:t>MODULE 4: REPORTS &amp; ANALYTICS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10877" y="1611768"/>
            <a:ext cx="9897496" cy="5220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975"/>
              </a:lnSpc>
            </a:pPr>
            <a:r>
              <a:rPr lang="en-US" sz="3190" b="1" dirty="0">
                <a:solidFill>
                  <a:srgbClr val="000000"/>
                </a:solidFill>
                <a:latin typeface="Times New Roman MT Bold" panose="02030802070405020303"/>
                <a:ea typeface="Times New Roman MT Bold" panose="02030802070405020303"/>
                <a:cs typeface="Times New Roman MT Bold" panose="02030802070405020303"/>
                <a:sym typeface="Times New Roman MT Bold" panose="02030802070405020303"/>
              </a:rPr>
              <a:t>1) Introduction</a:t>
            </a:r>
          </a:p>
          <a:p>
            <a:pPr algn="just">
              <a:lnSpc>
                <a:spcPts val="6725"/>
              </a:lnSpc>
            </a:pPr>
            <a:r>
              <a:rPr lang="en-US" sz="2690" dirty="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Module 4 is the Reports &amp; Analytics part of </a:t>
            </a:r>
            <a:r>
              <a:rPr lang="en-US" sz="2690" dirty="0" err="1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Inventra</a:t>
            </a:r>
            <a:r>
              <a:rPr lang="en-US" sz="2690" dirty="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.</a:t>
            </a:r>
          </a:p>
          <a:p>
            <a:pPr algn="just">
              <a:lnSpc>
                <a:spcPts val="6725"/>
              </a:lnSpc>
            </a:pPr>
            <a:r>
              <a:rPr lang="en-US" sz="2690" dirty="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It converts inventory + transaction data into useful insights.</a:t>
            </a:r>
          </a:p>
          <a:p>
            <a:pPr algn="just">
              <a:lnSpc>
                <a:spcPts val="6725"/>
              </a:lnSpc>
            </a:pPr>
            <a:r>
              <a:rPr lang="en-US" sz="2690" dirty="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It shows the dashboard view with charts and summary counts.</a:t>
            </a:r>
          </a:p>
          <a:p>
            <a:pPr algn="just">
              <a:lnSpc>
                <a:spcPts val="6725"/>
              </a:lnSpc>
            </a:pPr>
            <a:r>
              <a:rPr lang="en-US" sz="2690" dirty="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Helps admins/managers monitor stock and decisions easily.</a:t>
            </a:r>
          </a:p>
          <a:p>
            <a:pPr algn="just">
              <a:lnSpc>
                <a:spcPts val="6725"/>
              </a:lnSpc>
            </a:pPr>
            <a:endParaRPr lang="en-US" sz="2690" dirty="0">
              <a:solidFill>
                <a:srgbClr val="000000"/>
              </a:solidFill>
              <a:latin typeface="Times New Roman MT" panose="02030502070405020303"/>
              <a:ea typeface="Times New Roman MT" panose="02030502070405020303"/>
              <a:cs typeface="Times New Roman MT" panose="02030502070405020303"/>
              <a:sym typeface="Times New Roman MT" panose="02030502070405020303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408373" y="1640343"/>
            <a:ext cx="7441605" cy="7482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75"/>
              </a:lnSpc>
            </a:pPr>
            <a:r>
              <a:rPr lang="en-US" sz="2990" b="1" dirty="0">
                <a:solidFill>
                  <a:srgbClr val="000000"/>
                </a:solidFill>
                <a:latin typeface="Times New Roman MT Bold" panose="02030802070405020303"/>
                <a:ea typeface="Times New Roman MT Bold" panose="02030802070405020303"/>
                <a:cs typeface="Times New Roman MT Bold" panose="02030802070405020303"/>
                <a:sym typeface="Times New Roman MT Bold" panose="02030802070405020303"/>
              </a:rPr>
              <a:t>2) Purpose / Objective</a:t>
            </a:r>
          </a:p>
          <a:p>
            <a:pPr algn="l">
              <a:lnSpc>
                <a:spcPct val="150000"/>
              </a:lnSpc>
            </a:pPr>
            <a:r>
              <a:rPr lang="en-US" sz="2590" dirty="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To generate real-time reports from system data</a:t>
            </a:r>
          </a:p>
          <a:p>
            <a:pPr algn="l">
              <a:lnSpc>
                <a:spcPct val="150000"/>
              </a:lnSpc>
            </a:pPr>
            <a:r>
              <a:rPr lang="en-US" sz="2590" dirty="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To display:</a:t>
            </a:r>
          </a:p>
          <a:p>
            <a:pPr algn="l">
              <a:lnSpc>
                <a:spcPct val="150000"/>
              </a:lnSpc>
            </a:pPr>
            <a:r>
              <a:rPr lang="en-US" sz="2590" dirty="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Total items</a:t>
            </a:r>
          </a:p>
          <a:p>
            <a:pPr algn="l">
              <a:lnSpc>
                <a:spcPct val="150000"/>
              </a:lnSpc>
            </a:pPr>
            <a:r>
              <a:rPr lang="en-US" sz="2590" dirty="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Available stock</a:t>
            </a:r>
          </a:p>
          <a:p>
            <a:pPr algn="l">
              <a:lnSpc>
                <a:spcPct val="150000"/>
              </a:lnSpc>
            </a:pPr>
            <a:r>
              <a:rPr lang="en-US" sz="2590" dirty="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Low stock alerts</a:t>
            </a:r>
          </a:p>
          <a:p>
            <a:pPr algn="l">
              <a:lnSpc>
                <a:spcPct val="150000"/>
              </a:lnSpc>
            </a:pPr>
            <a:r>
              <a:rPr lang="en-US" sz="2590" dirty="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Recently issued/returned items</a:t>
            </a:r>
          </a:p>
          <a:p>
            <a:pPr algn="l">
              <a:lnSpc>
                <a:spcPct val="150000"/>
              </a:lnSpc>
            </a:pPr>
            <a:r>
              <a:rPr lang="en-US" sz="2590" dirty="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To support analytics like:</a:t>
            </a:r>
          </a:p>
          <a:p>
            <a:pPr algn="l">
              <a:lnSpc>
                <a:spcPct val="150000"/>
              </a:lnSpc>
            </a:pPr>
            <a:r>
              <a:rPr lang="en-US" sz="2590" dirty="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Frequently issued items</a:t>
            </a:r>
          </a:p>
          <a:p>
            <a:pPr algn="l">
              <a:lnSpc>
                <a:spcPct val="150000"/>
              </a:lnSpc>
            </a:pPr>
            <a:r>
              <a:rPr lang="en-US" sz="2590" dirty="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Monthly/weekly transaction summary</a:t>
            </a:r>
          </a:p>
          <a:p>
            <a:pPr algn="l">
              <a:lnSpc>
                <a:spcPct val="150000"/>
              </a:lnSpc>
            </a:pPr>
            <a:r>
              <a:rPr lang="en-US" sz="2590" dirty="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To help management take faster and correct decisions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181601" y="876300"/>
            <a:ext cx="7351158" cy="683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 dirty="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MODULE 4 – KEY CLASSES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311820" y="2761831"/>
            <a:ext cx="15593796" cy="6089715"/>
            <a:chOff x="0" y="0"/>
            <a:chExt cx="4107008" cy="160387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107008" cy="1603876"/>
            </a:xfrm>
            <a:custGeom>
              <a:avLst/>
              <a:gdLst/>
              <a:ahLst/>
              <a:cxnLst/>
              <a:rect l="l" t="t" r="r" b="b"/>
              <a:pathLst>
                <a:path w="4107008" h="1603876">
                  <a:moveTo>
                    <a:pt x="0" y="0"/>
                  </a:moveTo>
                  <a:lnTo>
                    <a:pt x="4107008" y="0"/>
                  </a:lnTo>
                  <a:lnTo>
                    <a:pt x="4107008" y="1603876"/>
                  </a:lnTo>
                  <a:lnTo>
                    <a:pt x="0" y="1603876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42900"/>
              <a:ext cx="4107008" cy="19467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435"/>
                </a:lnSpc>
              </a:pPr>
              <a:endParaRPr dirty="0"/>
            </a:p>
            <a:p>
              <a:pPr algn="ctr">
                <a:lnSpc>
                  <a:spcPts val="6435"/>
                </a:lnSpc>
              </a:pPr>
              <a:endParaRPr lang="en-US" sz="2900" b="1" dirty="0">
                <a:solidFill>
                  <a:srgbClr val="FFFFFF"/>
                </a:solidFill>
                <a:latin typeface="Times New Roman MT Bold" panose="02030802070405020303"/>
                <a:ea typeface="Times New Roman MT Bold" panose="02030802070405020303"/>
                <a:cs typeface="Times New Roman MT Bold" panose="02030802070405020303"/>
                <a:sym typeface="Times New Roman MT Bold" panose="02030802070405020303"/>
              </a:endParaRPr>
            </a:p>
            <a:p>
              <a:pPr algn="ctr">
                <a:lnSpc>
                  <a:spcPts val="6435"/>
                </a:lnSpc>
              </a:pPr>
              <a:r>
                <a:rPr lang="en-US" sz="2900" b="1" dirty="0">
                  <a:solidFill>
                    <a:srgbClr val="FFFFFF"/>
                  </a:solidFill>
                  <a:latin typeface="Times New Roman MT Bold" panose="02030802070405020303"/>
                  <a:ea typeface="Times New Roman MT Bold" panose="02030802070405020303"/>
                  <a:cs typeface="Times New Roman MT Bold" panose="02030802070405020303"/>
                  <a:sym typeface="Times New Roman MT Bold" panose="02030802070405020303"/>
                </a:rPr>
                <a:t>Dashboard </a:t>
              </a:r>
              <a:r>
                <a:rPr lang="en-US" sz="2900" dirty="0">
                  <a:solidFill>
                    <a:srgbClr val="FFFFFF"/>
                  </a:solidFill>
                  <a:latin typeface="Times New Roman MT" panose="02030502070405020303"/>
                  <a:ea typeface="Times New Roman MT" panose="02030502070405020303"/>
                  <a:cs typeface="Times New Roman MT" panose="02030502070405020303"/>
                  <a:sym typeface="Times New Roman MT" panose="02030502070405020303"/>
                </a:rPr>
                <a:t>– shows KPIs (total stock, low stock, recent logs)</a:t>
              </a:r>
            </a:p>
            <a:p>
              <a:pPr algn="ctr">
                <a:lnSpc>
                  <a:spcPts val="6435"/>
                </a:lnSpc>
              </a:pPr>
              <a:r>
                <a:rPr lang="en-US" sz="2900" b="1" dirty="0">
                  <a:solidFill>
                    <a:srgbClr val="FFFFFF"/>
                  </a:solidFill>
                  <a:latin typeface="Times New Roman MT Bold" panose="02030802070405020303"/>
                  <a:ea typeface="Times New Roman MT Bold" panose="02030802070405020303"/>
                  <a:cs typeface="Times New Roman MT Bold" panose="02030802070405020303"/>
                  <a:sym typeface="Times New Roman MT Bold" panose="02030802070405020303"/>
                </a:rPr>
                <a:t>Report </a:t>
              </a:r>
              <a:r>
                <a:rPr lang="en-US" sz="2900" dirty="0">
                  <a:solidFill>
                    <a:srgbClr val="FFFFFF"/>
                  </a:solidFill>
                  <a:latin typeface="Times New Roman MT" panose="02030502070405020303"/>
                  <a:ea typeface="Times New Roman MT" panose="02030502070405020303"/>
                  <a:cs typeface="Times New Roman MT" panose="02030502070405020303"/>
                  <a:sym typeface="Times New Roman MT" panose="02030502070405020303"/>
                </a:rPr>
                <a:t>– report object (stock/transaction/low stock)</a:t>
              </a:r>
            </a:p>
            <a:p>
              <a:pPr algn="ctr">
                <a:lnSpc>
                  <a:spcPts val="6435"/>
                </a:lnSpc>
              </a:pPr>
              <a:r>
                <a:rPr lang="en-US" sz="2900" b="1" dirty="0" err="1">
                  <a:solidFill>
                    <a:srgbClr val="FFFFFF"/>
                  </a:solidFill>
                  <a:latin typeface="Times New Roman MT Bold" panose="02030802070405020303"/>
                  <a:ea typeface="Times New Roman MT Bold" panose="02030802070405020303"/>
                  <a:cs typeface="Times New Roman MT Bold" panose="02030802070405020303"/>
                  <a:sym typeface="Times New Roman MT Bold" panose="02030802070405020303"/>
                </a:rPr>
                <a:t>ReportGenerator</a:t>
              </a:r>
              <a:r>
                <a:rPr lang="en-US" sz="2900" b="1" dirty="0">
                  <a:solidFill>
                    <a:srgbClr val="FFFFFF"/>
                  </a:solidFill>
                  <a:latin typeface="Times New Roman MT Bold" panose="02030802070405020303"/>
                  <a:ea typeface="Times New Roman MT Bold" panose="02030802070405020303"/>
                  <a:cs typeface="Times New Roman MT Bold" panose="02030802070405020303"/>
                  <a:sym typeface="Times New Roman MT Bold" panose="02030802070405020303"/>
                </a:rPr>
                <a:t> </a:t>
              </a:r>
              <a:r>
                <a:rPr lang="en-US" sz="2900" dirty="0">
                  <a:solidFill>
                    <a:srgbClr val="FFFFFF"/>
                  </a:solidFill>
                  <a:latin typeface="Times New Roman MT" panose="02030502070405020303"/>
                  <a:ea typeface="Times New Roman MT" panose="02030502070405020303"/>
                  <a:cs typeface="Times New Roman MT" panose="02030502070405020303"/>
                  <a:sym typeface="Times New Roman MT" panose="02030502070405020303"/>
                </a:rPr>
                <a:t>– generates reports based on type</a:t>
              </a:r>
            </a:p>
            <a:p>
              <a:pPr algn="ctr">
                <a:lnSpc>
                  <a:spcPts val="6435"/>
                </a:lnSpc>
              </a:pPr>
              <a:r>
                <a:rPr lang="en-US" sz="2900" b="1" dirty="0" err="1">
                  <a:solidFill>
                    <a:srgbClr val="FFFFFF"/>
                  </a:solidFill>
                  <a:latin typeface="Times New Roman MT Bold" panose="02030802070405020303"/>
                  <a:ea typeface="Times New Roman MT Bold" panose="02030802070405020303"/>
                  <a:cs typeface="Times New Roman MT Bold" panose="02030802070405020303"/>
                  <a:sym typeface="Times New Roman MT Bold" panose="02030802070405020303"/>
                </a:rPr>
                <a:t>AnalyticsService</a:t>
              </a:r>
              <a:r>
                <a:rPr lang="en-US" sz="2900" dirty="0">
                  <a:solidFill>
                    <a:srgbClr val="FFFFFF"/>
                  </a:solidFill>
                  <a:latin typeface="Times New Roman MT" panose="02030502070405020303"/>
                  <a:ea typeface="Times New Roman MT" panose="02030502070405020303"/>
                  <a:cs typeface="Times New Roman MT" panose="02030502070405020303"/>
                  <a:sym typeface="Times New Roman MT" panose="02030502070405020303"/>
                </a:rPr>
                <a:t> – trends (most issued, monthly summary)</a:t>
              </a:r>
            </a:p>
            <a:p>
              <a:pPr algn="ctr">
                <a:lnSpc>
                  <a:spcPts val="6435"/>
                </a:lnSpc>
              </a:pPr>
              <a:r>
                <a:rPr lang="en-US" sz="2900" b="1" dirty="0" err="1">
                  <a:solidFill>
                    <a:srgbClr val="FFFFFF"/>
                  </a:solidFill>
                  <a:latin typeface="Times New Roman MT Bold" panose="02030802070405020303"/>
                  <a:ea typeface="Times New Roman MT Bold" panose="02030802070405020303"/>
                  <a:cs typeface="Times New Roman MT Bold" panose="02030802070405020303"/>
                  <a:sym typeface="Times New Roman MT Bold" panose="02030802070405020303"/>
                </a:rPr>
                <a:t>ChartDataBuilder</a:t>
              </a:r>
              <a:r>
                <a:rPr lang="en-US" sz="2900" dirty="0">
                  <a:solidFill>
                    <a:srgbClr val="FFFFFF"/>
                  </a:solidFill>
                  <a:latin typeface="Times New Roman MT" panose="02030502070405020303"/>
                  <a:ea typeface="Times New Roman MT" panose="02030502070405020303"/>
                  <a:cs typeface="Times New Roman MT" panose="02030502070405020303"/>
                  <a:sym typeface="Times New Roman MT" panose="02030502070405020303"/>
                </a:rPr>
                <a:t> – converts data to chart format</a:t>
              </a:r>
            </a:p>
            <a:p>
              <a:pPr algn="ctr">
                <a:lnSpc>
                  <a:spcPts val="5550"/>
                </a:lnSpc>
              </a:pPr>
              <a:endParaRPr lang="en-US" sz="2900" dirty="0">
                <a:solidFill>
                  <a:srgbClr val="FFFFFF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endParaRPr>
            </a:p>
            <a:p>
              <a:pPr algn="ctr">
                <a:lnSpc>
                  <a:spcPts val="5550"/>
                </a:lnSpc>
              </a:pPr>
              <a:endParaRPr lang="en-US" sz="2900" dirty="0">
                <a:solidFill>
                  <a:srgbClr val="FFFFFF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5895401" cy="10287000"/>
            <a:chOff x="0" y="0"/>
            <a:chExt cx="1552698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52698" cy="2709333"/>
            </a:xfrm>
            <a:custGeom>
              <a:avLst/>
              <a:gdLst/>
              <a:ahLst/>
              <a:cxnLst/>
              <a:rect l="l" t="t" r="r" b="b"/>
              <a:pathLst>
                <a:path w="1552698" h="2709333">
                  <a:moveTo>
                    <a:pt x="0" y="0"/>
                  </a:moveTo>
                  <a:lnTo>
                    <a:pt x="1552698" y="0"/>
                  </a:lnTo>
                  <a:lnTo>
                    <a:pt x="155269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55269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446818" y="8630505"/>
            <a:ext cx="897167" cy="2183545"/>
            <a:chOff x="0" y="0"/>
            <a:chExt cx="236291" cy="5750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6291" cy="575090"/>
            </a:xfrm>
            <a:custGeom>
              <a:avLst/>
              <a:gdLst/>
              <a:ahLst/>
              <a:cxnLst/>
              <a:rect l="l" t="t" r="r" b="b"/>
              <a:pathLst>
                <a:path w="236291" h="575090">
                  <a:moveTo>
                    <a:pt x="118145" y="0"/>
                  </a:moveTo>
                  <a:lnTo>
                    <a:pt x="118145" y="0"/>
                  </a:lnTo>
                  <a:cubicBezTo>
                    <a:pt x="183395" y="0"/>
                    <a:pt x="236291" y="52895"/>
                    <a:pt x="236291" y="118145"/>
                  </a:cubicBezTo>
                  <a:lnTo>
                    <a:pt x="236291" y="456945"/>
                  </a:lnTo>
                  <a:cubicBezTo>
                    <a:pt x="236291" y="488279"/>
                    <a:pt x="223843" y="518330"/>
                    <a:pt x="201687" y="540486"/>
                  </a:cubicBezTo>
                  <a:cubicBezTo>
                    <a:pt x="179530" y="562643"/>
                    <a:pt x="149480" y="575090"/>
                    <a:pt x="118145" y="575090"/>
                  </a:cubicBezTo>
                  <a:lnTo>
                    <a:pt x="118145" y="575090"/>
                  </a:lnTo>
                  <a:cubicBezTo>
                    <a:pt x="86811" y="575090"/>
                    <a:pt x="56761" y="562643"/>
                    <a:pt x="34604" y="540486"/>
                  </a:cubicBezTo>
                  <a:cubicBezTo>
                    <a:pt x="12447" y="518330"/>
                    <a:pt x="0" y="488279"/>
                    <a:pt x="0" y="456945"/>
                  </a:cubicBezTo>
                  <a:lnTo>
                    <a:pt x="0" y="118145"/>
                  </a:lnTo>
                  <a:cubicBezTo>
                    <a:pt x="0" y="86811"/>
                    <a:pt x="12447" y="56761"/>
                    <a:pt x="34604" y="34604"/>
                  </a:cubicBezTo>
                  <a:cubicBezTo>
                    <a:pt x="56761" y="12447"/>
                    <a:pt x="86811" y="0"/>
                    <a:pt x="1181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36291" cy="622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656885" y="5602483"/>
            <a:ext cx="7266334" cy="3415177"/>
          </a:xfrm>
          <a:custGeom>
            <a:avLst/>
            <a:gdLst/>
            <a:ahLst/>
            <a:cxnLst/>
            <a:rect l="l" t="t" r="r" b="b"/>
            <a:pathLst>
              <a:path w="7266334" h="3415177">
                <a:moveTo>
                  <a:pt x="0" y="0"/>
                </a:moveTo>
                <a:lnTo>
                  <a:pt x="7266334" y="0"/>
                </a:lnTo>
                <a:lnTo>
                  <a:pt x="7266334" y="3415177"/>
                </a:lnTo>
                <a:lnTo>
                  <a:pt x="0" y="34151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0" name="TextBox 10"/>
          <p:cNvSpPr txBox="1"/>
          <p:nvPr/>
        </p:nvSpPr>
        <p:spPr>
          <a:xfrm>
            <a:off x="7569058" y="1635072"/>
            <a:ext cx="10217448" cy="3016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245" lvl="1" indent="-345440">
              <a:buFont typeface="Arial" panose="020B0604020202020204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Inventra</a:t>
            </a:r>
            <a:r>
              <a:rPr lang="en-US" sz="2800" dirty="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 is a web-based Inventory Management System</a:t>
            </a:r>
          </a:p>
          <a:p>
            <a:endParaRPr lang="en-US" sz="2800" dirty="0">
              <a:solidFill>
                <a:srgbClr val="000000"/>
              </a:solidFill>
              <a:latin typeface="Times New Roman MT" panose="02030502070405020303"/>
              <a:ea typeface="Times New Roman MT" panose="02030502070405020303"/>
              <a:cs typeface="Times New Roman MT" panose="02030502070405020303"/>
              <a:sym typeface="Times New Roman MT" panose="02030502070405020303"/>
            </a:endParaRPr>
          </a:p>
          <a:p>
            <a:pPr marL="690245" lvl="1" indent="-345440">
              <a:buFont typeface="Arial" panose="020B0604020202020204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It helps to track items, stock levels and transactions</a:t>
            </a:r>
          </a:p>
          <a:p>
            <a:endParaRPr lang="en-US" sz="2800" dirty="0">
              <a:solidFill>
                <a:srgbClr val="000000"/>
              </a:solidFill>
              <a:latin typeface="Times New Roman MT" panose="02030502070405020303"/>
              <a:ea typeface="Times New Roman MT" panose="02030502070405020303"/>
              <a:cs typeface="Times New Roman MT" panose="02030502070405020303"/>
              <a:sym typeface="Times New Roman MT" panose="02030502070405020303"/>
            </a:endParaRPr>
          </a:p>
          <a:p>
            <a:pPr marL="690245" lvl="1" indent="-345440">
              <a:buFont typeface="Arial" panose="020B0604020202020204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Solves problems like manual records, missing stock info</a:t>
            </a:r>
          </a:p>
          <a:p>
            <a:endParaRPr lang="en-US" sz="2800" dirty="0">
              <a:solidFill>
                <a:srgbClr val="000000"/>
              </a:solidFill>
              <a:latin typeface="Times New Roman MT" panose="02030502070405020303"/>
              <a:ea typeface="Times New Roman MT" panose="02030502070405020303"/>
              <a:cs typeface="Times New Roman MT" panose="02030502070405020303"/>
              <a:sym typeface="Times New Roman MT" panose="02030502070405020303"/>
            </a:endParaRPr>
          </a:p>
          <a:p>
            <a:pPr marL="690245" lvl="1" indent="-345440">
              <a:buFont typeface="Arial" panose="020B0604020202020204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Provides easy monitoring + role-based access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836828" y="1296285"/>
            <a:ext cx="7569058" cy="95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FCFCFD"/>
                </a:solidFill>
                <a:latin typeface="Times New Roman MT Bold" panose="02030802070405020303"/>
                <a:ea typeface="Times New Roman MT Bold" panose="02030802070405020303"/>
                <a:cs typeface="Times New Roman MT Bold" panose="02030802070405020303"/>
                <a:sym typeface="Times New Roman MT Bold" panose="02030802070405020303"/>
              </a:rPr>
              <a:t>INTRODUCTION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81535" y="2204845"/>
            <a:ext cx="8724078" cy="6578236"/>
          </a:xfrm>
          <a:custGeom>
            <a:avLst/>
            <a:gdLst/>
            <a:ahLst/>
            <a:cxnLst/>
            <a:rect l="l" t="t" r="r" b="b"/>
            <a:pathLst>
              <a:path w="8724078" h="6578236">
                <a:moveTo>
                  <a:pt x="0" y="0"/>
                </a:moveTo>
                <a:lnTo>
                  <a:pt x="8724078" y="0"/>
                </a:lnTo>
                <a:lnTo>
                  <a:pt x="8724078" y="6578236"/>
                </a:lnTo>
                <a:lnTo>
                  <a:pt x="0" y="65782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334355" y="2204845"/>
            <a:ext cx="7257675" cy="6578236"/>
          </a:xfrm>
          <a:custGeom>
            <a:avLst/>
            <a:gdLst/>
            <a:ahLst/>
            <a:cxnLst/>
            <a:rect l="l" t="t" r="r" b="b"/>
            <a:pathLst>
              <a:path w="7257675" h="6578236">
                <a:moveTo>
                  <a:pt x="0" y="0"/>
                </a:moveTo>
                <a:lnTo>
                  <a:pt x="7257675" y="0"/>
                </a:lnTo>
                <a:lnTo>
                  <a:pt x="7257675" y="6578236"/>
                </a:lnTo>
                <a:lnTo>
                  <a:pt x="0" y="65782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333" r="-2062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81535" y="1019175"/>
            <a:ext cx="3052265" cy="393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5"/>
              </a:lnSpc>
              <a:spcBef>
                <a:spcPct val="0"/>
              </a:spcBef>
            </a:pPr>
            <a:r>
              <a:rPr lang="en-US" sz="2900" b="1" dirty="0">
                <a:solidFill>
                  <a:srgbClr val="000000"/>
                </a:solidFill>
                <a:latin typeface="Times New Roman MT Bold" panose="02030802070405020303"/>
                <a:ea typeface="Times New Roman MT Bold" panose="02030802070405020303"/>
                <a:cs typeface="Times New Roman MT Bold" panose="02030802070405020303"/>
                <a:sym typeface="Times New Roman MT Bold" panose="02030802070405020303"/>
              </a:rPr>
              <a:t>PSEUDOCODE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17823" y="8997950"/>
            <a:ext cx="3025477" cy="378245"/>
            <a:chOff x="0" y="0"/>
            <a:chExt cx="796833" cy="996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96833" cy="99620"/>
            </a:xfrm>
            <a:custGeom>
              <a:avLst/>
              <a:gdLst/>
              <a:ahLst/>
              <a:cxnLst/>
              <a:rect l="l" t="t" r="r" b="b"/>
              <a:pathLst>
                <a:path w="796833" h="99620">
                  <a:moveTo>
                    <a:pt x="0" y="0"/>
                  </a:moveTo>
                  <a:lnTo>
                    <a:pt x="796833" y="0"/>
                  </a:lnTo>
                  <a:lnTo>
                    <a:pt x="796833" y="99620"/>
                  </a:lnTo>
                  <a:lnTo>
                    <a:pt x="0" y="9962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796833" cy="147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859177" y="1501291"/>
            <a:ext cx="9790716" cy="6243337"/>
          </a:xfrm>
          <a:custGeom>
            <a:avLst/>
            <a:gdLst/>
            <a:ahLst/>
            <a:cxnLst/>
            <a:rect l="l" t="t" r="r" b="b"/>
            <a:pathLst>
              <a:path w="9790716" h="6243337">
                <a:moveTo>
                  <a:pt x="0" y="0"/>
                </a:moveTo>
                <a:lnTo>
                  <a:pt x="9790716" y="0"/>
                </a:lnTo>
                <a:lnTo>
                  <a:pt x="9790716" y="6243337"/>
                </a:lnTo>
                <a:lnTo>
                  <a:pt x="0" y="62433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3686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0" y="8817124"/>
            <a:ext cx="18288000" cy="1660376"/>
            <a:chOff x="0" y="0"/>
            <a:chExt cx="5416113" cy="4208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416113" cy="420850"/>
            </a:xfrm>
            <a:custGeom>
              <a:avLst/>
              <a:gdLst/>
              <a:ahLst/>
              <a:cxnLst/>
              <a:rect l="l" t="t" r="r" b="b"/>
              <a:pathLst>
                <a:path w="5416113" h="420850">
                  <a:moveTo>
                    <a:pt x="0" y="0"/>
                  </a:moveTo>
                  <a:lnTo>
                    <a:pt x="5416113" y="0"/>
                  </a:lnTo>
                  <a:lnTo>
                    <a:pt x="5416113" y="420850"/>
                  </a:lnTo>
                  <a:lnTo>
                    <a:pt x="0" y="4208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5416113" cy="468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886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524929" y="1797071"/>
            <a:ext cx="11238141" cy="7461229"/>
          </a:xfrm>
          <a:custGeom>
            <a:avLst/>
            <a:gdLst/>
            <a:ahLst/>
            <a:cxnLst/>
            <a:rect l="l" t="t" r="r" b="b"/>
            <a:pathLst>
              <a:path w="11238141" h="7461229">
                <a:moveTo>
                  <a:pt x="0" y="0"/>
                </a:moveTo>
                <a:lnTo>
                  <a:pt x="11238142" y="0"/>
                </a:lnTo>
                <a:lnTo>
                  <a:pt x="11238142" y="7461229"/>
                </a:lnTo>
                <a:lnTo>
                  <a:pt x="0" y="74612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75" b="-17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605040" y="1019175"/>
            <a:ext cx="10158030" cy="5395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8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  <a:latin typeface="Times New Roman MT Bold" panose="02030802070405020303"/>
                <a:ea typeface="Times New Roman MT Bold" panose="02030802070405020303"/>
                <a:cs typeface="Times New Roman MT Bold" panose="02030802070405020303"/>
                <a:sym typeface="Times New Roman MT Bold" panose="02030802070405020303"/>
              </a:rPr>
              <a:t>REAL-TIME / PRACTICAL EXAMPLE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69814" y="1027447"/>
            <a:ext cx="3916586" cy="5395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8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0000"/>
                </a:solidFill>
                <a:latin typeface="Times New Roman MT Bold" panose="02030802070405020303"/>
                <a:ea typeface="Times New Roman MT Bold" panose="02030802070405020303"/>
                <a:cs typeface="Times New Roman MT Bold" panose="02030802070405020303"/>
                <a:sym typeface="Times New Roman MT Bold" panose="02030802070405020303"/>
              </a:rPr>
              <a:t>ADVANTAGES</a:t>
            </a:r>
            <a:r>
              <a:rPr lang="en-US" sz="4000" b="1" dirty="0">
                <a:solidFill>
                  <a:srgbClr val="000000"/>
                </a:solidFill>
                <a:latin typeface="Times New Roman MT Bold" panose="02030802070405020303"/>
                <a:ea typeface="Times New Roman MT Bold" panose="02030802070405020303"/>
                <a:cs typeface="Times New Roman MT Bold" panose="02030802070405020303"/>
                <a:sym typeface="Times New Roman MT Bold" panose="02030802070405020303"/>
              </a:rPr>
              <a:t>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218129" y="1773968"/>
            <a:ext cx="7657089" cy="3369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5475" lvl="1" indent="-313055" algn="just">
              <a:lnSpc>
                <a:spcPts val="5330"/>
              </a:lnSpc>
              <a:buFont typeface="Arial" panose="020B0604020202020204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Saves time and reduces manual work</a:t>
            </a:r>
          </a:p>
          <a:p>
            <a:pPr marL="625475" lvl="1" indent="-313055" algn="just">
              <a:lnSpc>
                <a:spcPts val="5330"/>
              </a:lnSpc>
              <a:buFont typeface="Arial" panose="020B0604020202020204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Provides real-time stock visibility</a:t>
            </a:r>
          </a:p>
          <a:p>
            <a:pPr marL="625475" lvl="1" indent="-313055" algn="just">
              <a:lnSpc>
                <a:spcPts val="5330"/>
              </a:lnSpc>
              <a:buFont typeface="Arial" panose="020B0604020202020204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Ensures accountability using transaction logs</a:t>
            </a:r>
          </a:p>
          <a:p>
            <a:pPr marL="625475" lvl="1" indent="-313055" algn="just">
              <a:lnSpc>
                <a:spcPts val="5330"/>
              </a:lnSpc>
              <a:buFont typeface="Arial" panose="020B0604020202020204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Prevents duplicate allocation of resources</a:t>
            </a:r>
          </a:p>
          <a:p>
            <a:pPr marL="625475" lvl="1" indent="-313055" algn="just">
              <a:lnSpc>
                <a:spcPts val="5330"/>
              </a:lnSpc>
              <a:buFont typeface="Arial" panose="020B0604020202020204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Improves decision making using reports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56492" y="5665311"/>
            <a:ext cx="3663851" cy="539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  <a:latin typeface="Times New Roman MT Bold" panose="02030802070405020303"/>
                <a:ea typeface="Times New Roman MT Bold" panose="02030802070405020303"/>
                <a:cs typeface="Times New Roman MT Bold" panose="02030802070405020303"/>
                <a:sym typeface="Times New Roman MT Bold" panose="02030802070405020303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Times New Roman MT Bold" panose="02030802070405020303"/>
                <a:ea typeface="Times New Roman MT Bold" panose="02030802070405020303"/>
                <a:cs typeface="Times New Roman MT Bold" panose="02030802070405020303"/>
                <a:sym typeface="Times New Roman MT Bold" panose="02030802070405020303"/>
              </a:rPr>
              <a:t>LIMITATIONS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18129" y="6346457"/>
            <a:ext cx="8134829" cy="291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9920" lvl="1" indent="-314960" algn="l">
              <a:lnSpc>
                <a:spcPts val="5835"/>
              </a:lnSpc>
              <a:buFont typeface="Arial" panose="020B0604020202020204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Needs correct data entry for accurate results</a:t>
            </a:r>
          </a:p>
          <a:p>
            <a:pPr marL="629920" lvl="1" indent="-314960" algn="l">
              <a:lnSpc>
                <a:spcPts val="5835"/>
              </a:lnSpc>
              <a:buFont typeface="Arial" panose="020B0604020202020204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Requires proper database + backup</a:t>
            </a:r>
          </a:p>
          <a:p>
            <a:pPr marL="629920" lvl="1" indent="-314960" algn="l">
              <a:lnSpc>
                <a:spcPts val="5835"/>
              </a:lnSpc>
              <a:buFont typeface="Arial" panose="020B0604020202020204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Role management is critical for security</a:t>
            </a:r>
          </a:p>
          <a:p>
            <a:pPr marL="629920" lvl="1" indent="-314960" algn="l">
              <a:lnSpc>
                <a:spcPts val="5835"/>
              </a:lnSpc>
              <a:buFont typeface="Arial" panose="020B0604020202020204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System performance depends on server/network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5922725" y="-603363"/>
            <a:ext cx="3772143" cy="11493726"/>
            <a:chOff x="0" y="0"/>
            <a:chExt cx="993486" cy="302715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93486" cy="3027154"/>
            </a:xfrm>
            <a:custGeom>
              <a:avLst/>
              <a:gdLst/>
              <a:ahLst/>
              <a:cxnLst/>
              <a:rect l="l" t="t" r="r" b="b"/>
              <a:pathLst>
                <a:path w="993486" h="3027154">
                  <a:moveTo>
                    <a:pt x="0" y="0"/>
                  </a:moveTo>
                  <a:lnTo>
                    <a:pt x="993486" y="0"/>
                  </a:lnTo>
                  <a:lnTo>
                    <a:pt x="993486" y="3027154"/>
                  </a:lnTo>
                  <a:lnTo>
                    <a:pt x="0" y="302715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993486" cy="3074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19176"/>
            <a:ext cx="4152900" cy="495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8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0000"/>
                </a:solidFill>
                <a:latin typeface="Times New Roman MT Bold" panose="02030802070405020303"/>
                <a:ea typeface="Times New Roman MT Bold" panose="02030802070405020303"/>
                <a:cs typeface="Times New Roman MT Bold" panose="02030802070405020303"/>
                <a:sym typeface="Times New Roman MT Bold" panose="02030802070405020303"/>
              </a:rPr>
              <a:t>CONCLUSION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87868" y="1572895"/>
            <a:ext cx="9248775" cy="3937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0" lvl="1" indent="-345440" algn="l">
              <a:lnSpc>
                <a:spcPts val="7935"/>
              </a:lnSpc>
              <a:buFont typeface="Arial" panose="020B0604020202020204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Inventra</a:t>
            </a:r>
            <a:r>
              <a:rPr lang="en-US" sz="2400" dirty="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 helps in efficient inventory control</a:t>
            </a:r>
          </a:p>
          <a:p>
            <a:pPr marL="690880" lvl="1" indent="-345440" algn="l">
              <a:lnSpc>
                <a:spcPts val="7935"/>
              </a:lnSpc>
              <a:buFont typeface="Arial" panose="020B0604020202020204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Provides structured modules with clear workflow</a:t>
            </a:r>
          </a:p>
          <a:p>
            <a:pPr marL="690880" lvl="1" indent="-345440" algn="l">
              <a:lnSpc>
                <a:spcPts val="7935"/>
              </a:lnSpc>
              <a:buFont typeface="Arial" panose="020B0604020202020204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Improves tracking, security, and stock accuracy</a:t>
            </a:r>
          </a:p>
          <a:p>
            <a:pPr marL="690880" lvl="1" indent="-345440" algn="l">
              <a:lnSpc>
                <a:spcPts val="7935"/>
              </a:lnSpc>
              <a:buFont typeface="Arial" panose="020B0604020202020204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Useful for real-world industry inventory problems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32657" y="9083222"/>
            <a:ext cx="18473057" cy="1203778"/>
            <a:chOff x="0" y="0"/>
            <a:chExt cx="5335999" cy="7829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35999" cy="782935"/>
            </a:xfrm>
            <a:custGeom>
              <a:avLst/>
              <a:gdLst/>
              <a:ahLst/>
              <a:cxnLst/>
              <a:rect l="l" t="t" r="r" b="b"/>
              <a:pathLst>
                <a:path w="5335999" h="782935">
                  <a:moveTo>
                    <a:pt x="0" y="0"/>
                  </a:moveTo>
                  <a:lnTo>
                    <a:pt x="5335999" y="0"/>
                  </a:lnTo>
                  <a:lnTo>
                    <a:pt x="5335999" y="782935"/>
                  </a:lnTo>
                  <a:lnTo>
                    <a:pt x="0" y="782935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5335999" cy="830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98500" y="3124200"/>
            <a:ext cx="5245100" cy="1332778"/>
            <a:chOff x="0" y="0"/>
            <a:chExt cx="1381426" cy="3510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81426" cy="351020"/>
            </a:xfrm>
            <a:custGeom>
              <a:avLst/>
              <a:gdLst/>
              <a:ahLst/>
              <a:cxnLst/>
              <a:rect l="l" t="t" r="r" b="b"/>
              <a:pathLst>
                <a:path w="1381426" h="351020">
                  <a:moveTo>
                    <a:pt x="75277" y="0"/>
                  </a:moveTo>
                  <a:lnTo>
                    <a:pt x="1306148" y="0"/>
                  </a:lnTo>
                  <a:cubicBezTo>
                    <a:pt x="1326113" y="0"/>
                    <a:pt x="1345260" y="7931"/>
                    <a:pt x="1359377" y="22048"/>
                  </a:cubicBezTo>
                  <a:cubicBezTo>
                    <a:pt x="1373495" y="36166"/>
                    <a:pt x="1381426" y="55313"/>
                    <a:pt x="1381426" y="75277"/>
                  </a:cubicBezTo>
                  <a:lnTo>
                    <a:pt x="1381426" y="275742"/>
                  </a:lnTo>
                  <a:cubicBezTo>
                    <a:pt x="1381426" y="295707"/>
                    <a:pt x="1373495" y="314854"/>
                    <a:pt x="1359377" y="328971"/>
                  </a:cubicBezTo>
                  <a:cubicBezTo>
                    <a:pt x="1345260" y="343089"/>
                    <a:pt x="1326113" y="351020"/>
                    <a:pt x="1306148" y="351020"/>
                  </a:cubicBezTo>
                  <a:lnTo>
                    <a:pt x="75277" y="351020"/>
                  </a:lnTo>
                  <a:cubicBezTo>
                    <a:pt x="55313" y="351020"/>
                    <a:pt x="36166" y="343089"/>
                    <a:pt x="22048" y="328971"/>
                  </a:cubicBezTo>
                  <a:cubicBezTo>
                    <a:pt x="7931" y="314854"/>
                    <a:pt x="0" y="295707"/>
                    <a:pt x="0" y="275742"/>
                  </a:cubicBezTo>
                  <a:lnTo>
                    <a:pt x="0" y="75277"/>
                  </a:lnTo>
                  <a:cubicBezTo>
                    <a:pt x="0" y="55313"/>
                    <a:pt x="7931" y="36166"/>
                    <a:pt x="22048" y="22048"/>
                  </a:cubicBezTo>
                  <a:cubicBezTo>
                    <a:pt x="36166" y="7931"/>
                    <a:pt x="55313" y="0"/>
                    <a:pt x="75277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381426" cy="398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741400" y="3124200"/>
            <a:ext cx="5118100" cy="1332778"/>
            <a:chOff x="0" y="0"/>
            <a:chExt cx="1347977" cy="3510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47977" cy="351020"/>
            </a:xfrm>
            <a:custGeom>
              <a:avLst/>
              <a:gdLst/>
              <a:ahLst/>
              <a:cxnLst/>
              <a:rect l="l" t="t" r="r" b="b"/>
              <a:pathLst>
                <a:path w="1347977" h="351020">
                  <a:moveTo>
                    <a:pt x="77145" y="0"/>
                  </a:moveTo>
                  <a:lnTo>
                    <a:pt x="1270832" y="0"/>
                  </a:lnTo>
                  <a:cubicBezTo>
                    <a:pt x="1291292" y="0"/>
                    <a:pt x="1310914" y="8128"/>
                    <a:pt x="1325382" y="22595"/>
                  </a:cubicBezTo>
                  <a:cubicBezTo>
                    <a:pt x="1339849" y="37063"/>
                    <a:pt x="1347977" y="56685"/>
                    <a:pt x="1347977" y="77145"/>
                  </a:cubicBezTo>
                  <a:lnTo>
                    <a:pt x="1347977" y="273874"/>
                  </a:lnTo>
                  <a:cubicBezTo>
                    <a:pt x="1347977" y="316480"/>
                    <a:pt x="1313438" y="351020"/>
                    <a:pt x="1270832" y="351020"/>
                  </a:cubicBezTo>
                  <a:lnTo>
                    <a:pt x="77145" y="351020"/>
                  </a:lnTo>
                  <a:cubicBezTo>
                    <a:pt x="34539" y="351020"/>
                    <a:pt x="0" y="316480"/>
                    <a:pt x="0" y="273874"/>
                  </a:cubicBezTo>
                  <a:lnTo>
                    <a:pt x="0" y="77145"/>
                  </a:lnTo>
                  <a:cubicBezTo>
                    <a:pt x="0" y="34539"/>
                    <a:pt x="34539" y="0"/>
                    <a:pt x="77145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347977" cy="398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933297" y="3039197"/>
            <a:ext cx="8421405" cy="1412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35"/>
              </a:lnSpc>
            </a:pPr>
            <a:r>
              <a:rPr lang="en-US" sz="7380" b="1">
                <a:solidFill>
                  <a:srgbClr val="000000"/>
                </a:solidFill>
                <a:latin typeface="Times New Roman MT Bold" panose="02030802070405020303"/>
                <a:ea typeface="Times New Roman MT Bold" panose="02030802070405020303"/>
                <a:cs typeface="Times New Roman MT Bold" panose="02030802070405020303"/>
                <a:sym typeface="Times New Roman MT Bold" panose="02030802070405020303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121648" y="0"/>
            <a:ext cx="5166352" cy="10287000"/>
            <a:chOff x="0" y="0"/>
            <a:chExt cx="1360685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60685" cy="2709333"/>
            </a:xfrm>
            <a:custGeom>
              <a:avLst/>
              <a:gdLst/>
              <a:ahLst/>
              <a:cxnLst/>
              <a:rect l="l" t="t" r="r" b="b"/>
              <a:pathLst>
                <a:path w="1360685" h="2709333">
                  <a:moveTo>
                    <a:pt x="0" y="0"/>
                  </a:moveTo>
                  <a:lnTo>
                    <a:pt x="1360685" y="0"/>
                  </a:lnTo>
                  <a:lnTo>
                    <a:pt x="136068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360685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970541" y="2006345"/>
            <a:ext cx="1601933" cy="6466659"/>
            <a:chOff x="0" y="0"/>
            <a:chExt cx="421908" cy="17031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1908" cy="1703153"/>
            </a:xfrm>
            <a:custGeom>
              <a:avLst/>
              <a:gdLst/>
              <a:ahLst/>
              <a:cxnLst/>
              <a:rect l="l" t="t" r="r" b="b"/>
              <a:pathLst>
                <a:path w="421908" h="1703153">
                  <a:moveTo>
                    <a:pt x="210954" y="0"/>
                  </a:moveTo>
                  <a:lnTo>
                    <a:pt x="210954" y="0"/>
                  </a:lnTo>
                  <a:cubicBezTo>
                    <a:pt x="266903" y="0"/>
                    <a:pt x="320560" y="22225"/>
                    <a:pt x="360121" y="61787"/>
                  </a:cubicBezTo>
                  <a:cubicBezTo>
                    <a:pt x="399683" y="101349"/>
                    <a:pt x="421908" y="155006"/>
                    <a:pt x="421908" y="210954"/>
                  </a:cubicBezTo>
                  <a:lnTo>
                    <a:pt x="421908" y="1492199"/>
                  </a:lnTo>
                  <a:cubicBezTo>
                    <a:pt x="421908" y="1548147"/>
                    <a:pt x="399683" y="1601804"/>
                    <a:pt x="360121" y="1641366"/>
                  </a:cubicBezTo>
                  <a:cubicBezTo>
                    <a:pt x="320560" y="1680928"/>
                    <a:pt x="266903" y="1703153"/>
                    <a:pt x="210954" y="1703153"/>
                  </a:cubicBezTo>
                  <a:lnTo>
                    <a:pt x="210954" y="1703153"/>
                  </a:lnTo>
                  <a:cubicBezTo>
                    <a:pt x="155006" y="1703153"/>
                    <a:pt x="101349" y="1680928"/>
                    <a:pt x="61787" y="1641366"/>
                  </a:cubicBezTo>
                  <a:cubicBezTo>
                    <a:pt x="22225" y="1601804"/>
                    <a:pt x="0" y="1548147"/>
                    <a:pt x="0" y="1492199"/>
                  </a:cubicBezTo>
                  <a:lnTo>
                    <a:pt x="0" y="210954"/>
                  </a:lnTo>
                  <a:cubicBezTo>
                    <a:pt x="0" y="155006"/>
                    <a:pt x="22225" y="101349"/>
                    <a:pt x="61787" y="61787"/>
                  </a:cubicBezTo>
                  <a:cubicBezTo>
                    <a:pt x="101349" y="22225"/>
                    <a:pt x="155006" y="0"/>
                    <a:pt x="21095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21908" cy="1750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015920" y="847725"/>
            <a:ext cx="4243380" cy="890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90"/>
              </a:lnSpc>
            </a:pPr>
            <a:r>
              <a:rPr lang="en-US" sz="4710" b="1">
                <a:solidFill>
                  <a:srgbClr val="FFFFFF"/>
                </a:solidFill>
                <a:latin typeface="Times New Roman MT Bold" panose="02030802070405020303"/>
                <a:ea typeface="Times New Roman MT Bold" panose="02030802070405020303"/>
                <a:cs typeface="Times New Roman MT Bold" panose="02030802070405020303"/>
                <a:sym typeface="Times New Roman MT Bold" panose="02030802070405020303"/>
              </a:rPr>
              <a:t>OBJECTIVE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25096" y="1002240"/>
            <a:ext cx="10251902" cy="3498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145" lvl="1" indent="-326390" algn="just">
              <a:lnSpc>
                <a:spcPts val="6980"/>
              </a:lnSpc>
              <a:buFont typeface="Arial" panose="020B0604020202020204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To understand how an inventory system works digitally</a:t>
            </a:r>
          </a:p>
          <a:p>
            <a:pPr marL="652145" lvl="1" indent="-326390" algn="just">
              <a:lnSpc>
                <a:spcPts val="6980"/>
              </a:lnSpc>
              <a:buFont typeface="Arial" panose="020B0604020202020204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To automate stock handling and transaction tracking</a:t>
            </a:r>
          </a:p>
          <a:p>
            <a:pPr marL="652145" lvl="1" indent="-326390" algn="just">
              <a:lnSpc>
                <a:spcPts val="6980"/>
              </a:lnSpc>
              <a:buFont typeface="Arial" panose="020B0604020202020204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To learn secure login + role-based control</a:t>
            </a:r>
          </a:p>
          <a:p>
            <a:pPr marL="652145" lvl="1" indent="-326390" algn="just">
              <a:lnSpc>
                <a:spcPts val="6980"/>
              </a:lnSpc>
              <a:buFont typeface="Arial" panose="020B0604020202020204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To improve inventory accuracy and reduce time</a:t>
            </a:r>
          </a:p>
        </p:txBody>
      </p:sp>
      <p:sp>
        <p:nvSpPr>
          <p:cNvPr id="11" name="Freeform 11"/>
          <p:cNvSpPr/>
          <p:nvPr/>
        </p:nvSpPr>
        <p:spPr>
          <a:xfrm>
            <a:off x="4130210" y="6187545"/>
            <a:ext cx="6176914" cy="2285458"/>
          </a:xfrm>
          <a:custGeom>
            <a:avLst/>
            <a:gdLst/>
            <a:ahLst/>
            <a:cxnLst/>
            <a:rect l="l" t="t" r="r" b="b"/>
            <a:pathLst>
              <a:path w="6176914" h="2285458">
                <a:moveTo>
                  <a:pt x="0" y="0"/>
                </a:moveTo>
                <a:lnTo>
                  <a:pt x="6176913" y="0"/>
                </a:lnTo>
                <a:lnTo>
                  <a:pt x="6176913" y="2285458"/>
                </a:lnTo>
                <a:lnTo>
                  <a:pt x="0" y="22854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104608" y="2642959"/>
            <a:ext cx="5154692" cy="3516529"/>
          </a:xfrm>
          <a:custGeom>
            <a:avLst/>
            <a:gdLst/>
            <a:ahLst/>
            <a:cxnLst/>
            <a:rect l="l" t="t" r="r" b="b"/>
            <a:pathLst>
              <a:path w="5154692" h="3516529">
                <a:moveTo>
                  <a:pt x="0" y="0"/>
                </a:moveTo>
                <a:lnTo>
                  <a:pt x="5154692" y="0"/>
                </a:lnTo>
                <a:lnTo>
                  <a:pt x="5154692" y="3516529"/>
                </a:lnTo>
                <a:lnTo>
                  <a:pt x="0" y="35165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332" b="-1238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105400" y="876300"/>
            <a:ext cx="7016651" cy="683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  <a:latin typeface="Times New Roman MT Bold" panose="02030802070405020303"/>
                <a:ea typeface="Times New Roman MT Bold" panose="02030802070405020303"/>
                <a:cs typeface="Times New Roman MT Bold" panose="02030802070405020303"/>
                <a:sym typeface="Times New Roman MT Bold" panose="02030802070405020303"/>
              </a:rPr>
              <a:t>PROBLEM STATEMENT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05000" y="2653845"/>
            <a:ext cx="10060845" cy="3715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7510"/>
              </a:lnSpc>
              <a:buFont typeface="Wingdings" panose="05000000000000000000" pitchFamily="2" charset="2"/>
              <a:buChar char="v"/>
            </a:pPr>
            <a:r>
              <a:rPr lang="en-US" sz="3005" dirty="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   Manual stock handling causes errors and confusion</a:t>
            </a:r>
          </a:p>
          <a:p>
            <a:pPr marL="781050" lvl="1" indent="-457200" algn="just">
              <a:lnSpc>
                <a:spcPts val="7510"/>
              </a:lnSpc>
              <a:buFont typeface="Wingdings" panose="05000000000000000000" pitchFamily="2" charset="2"/>
              <a:buChar char="v"/>
            </a:pPr>
            <a:r>
              <a:rPr lang="en-US" sz="3005" dirty="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Difficult to know real-time available stock</a:t>
            </a:r>
          </a:p>
          <a:p>
            <a:pPr marL="781050" lvl="1" indent="-457200" algn="just">
              <a:lnSpc>
                <a:spcPts val="7510"/>
              </a:lnSpc>
              <a:buFont typeface="Wingdings" panose="05000000000000000000" pitchFamily="2" charset="2"/>
              <a:buChar char="v"/>
            </a:pPr>
            <a:r>
              <a:rPr lang="en-US" sz="3005" dirty="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No clear tracking of who added/issued items</a:t>
            </a:r>
          </a:p>
          <a:p>
            <a:pPr marL="781050" lvl="1" indent="-457200" algn="just">
              <a:lnSpc>
                <a:spcPts val="7510"/>
              </a:lnSpc>
              <a:buFont typeface="Wingdings" panose="05000000000000000000" pitchFamily="2" charset="2"/>
              <a:buChar char="v"/>
            </a:pPr>
            <a:r>
              <a:rPr lang="en-US" sz="3005" dirty="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Reports and history are not maintained properly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6330" y="10026650"/>
            <a:ext cx="3673929" cy="260350"/>
            <a:chOff x="0" y="0"/>
            <a:chExt cx="662281" cy="685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6000">
            <a:off x="10036044" y="2884191"/>
            <a:ext cx="7625144" cy="4518618"/>
          </a:xfrm>
          <a:custGeom>
            <a:avLst/>
            <a:gdLst/>
            <a:ahLst/>
            <a:cxnLst/>
            <a:rect l="l" t="t" r="r" b="b"/>
            <a:pathLst>
              <a:path w="7625144" h="4518618">
                <a:moveTo>
                  <a:pt x="7864" y="0"/>
                </a:moveTo>
                <a:lnTo>
                  <a:pt x="7625144" y="13295"/>
                </a:lnTo>
                <a:lnTo>
                  <a:pt x="7617281" y="4518618"/>
                </a:lnTo>
                <a:lnTo>
                  <a:pt x="0" y="4505323"/>
                </a:lnTo>
                <a:lnTo>
                  <a:pt x="7864" y="0"/>
                </a:lnTo>
                <a:close/>
              </a:path>
            </a:pathLst>
          </a:custGeom>
          <a:blipFill>
            <a:blip r:embed="rId3"/>
            <a:stretch>
              <a:fillRect l="-6163" t="-946" r="-8208" b="-761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400800" y="392629"/>
            <a:ext cx="6211044" cy="683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  <a:latin typeface="Times New Roman MT Bold" panose="02030802070405020303"/>
                <a:ea typeface="Times New Roman MT Bold" panose="02030802070405020303"/>
                <a:cs typeface="Times New Roman MT Bold" panose="02030802070405020303"/>
                <a:sym typeface="Times New Roman MT Bold" panose="02030802070405020303"/>
              </a:rPr>
              <a:t>SYSTEM OVERVIEW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1107" y="2173287"/>
            <a:ext cx="7422143" cy="6177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7695" lvl="1" indent="-303530" algn="just">
              <a:lnSpc>
                <a:spcPts val="7035"/>
              </a:lnSpc>
              <a:buFont typeface="Arial" panose="020B0604020202020204"/>
              <a:buChar char="•"/>
            </a:pPr>
            <a:r>
              <a:rPr lang="en-US" sz="2815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Users login using Authentication module</a:t>
            </a:r>
          </a:p>
          <a:p>
            <a:pPr marL="607695" lvl="1" indent="-303530" algn="just">
              <a:lnSpc>
                <a:spcPts val="7035"/>
              </a:lnSpc>
              <a:buFont typeface="Arial" panose="020B0604020202020204"/>
              <a:buChar char="•"/>
            </a:pPr>
            <a:r>
              <a:rPr lang="en-US" sz="2815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Role-based access controls system operations</a:t>
            </a:r>
          </a:p>
          <a:p>
            <a:pPr marL="607695" lvl="1" indent="-303530" algn="just">
              <a:lnSpc>
                <a:spcPts val="7035"/>
              </a:lnSpc>
              <a:buFont typeface="Arial" panose="020B0604020202020204"/>
              <a:buChar char="•"/>
            </a:pPr>
            <a:r>
              <a:rPr lang="en-US" sz="2815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Inventory modules manage:</a:t>
            </a:r>
          </a:p>
          <a:p>
            <a:pPr marL="607695" lvl="1" indent="-303530" algn="just">
              <a:lnSpc>
                <a:spcPts val="7035"/>
              </a:lnSpc>
              <a:buFont typeface="Arial" panose="020B0604020202020204"/>
              <a:buChar char="•"/>
            </a:pPr>
            <a:r>
              <a:rPr lang="en-US" sz="2815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Add / Update / Delete stock</a:t>
            </a:r>
          </a:p>
          <a:p>
            <a:pPr marL="607695" lvl="1" indent="-303530" algn="just">
              <a:lnSpc>
                <a:spcPts val="7035"/>
              </a:lnSpc>
              <a:buFont typeface="Arial" panose="020B0604020202020204"/>
              <a:buChar char="•"/>
            </a:pPr>
            <a:r>
              <a:rPr lang="en-US" sz="2815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Stock availability check</a:t>
            </a:r>
          </a:p>
          <a:p>
            <a:pPr marL="607695" lvl="1" indent="-303530" algn="just">
              <a:lnSpc>
                <a:spcPts val="7035"/>
              </a:lnSpc>
              <a:buFont typeface="Arial" panose="020B0604020202020204"/>
              <a:buChar char="•"/>
            </a:pPr>
            <a:r>
              <a:rPr lang="en-US" sz="2815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Transactions track in/out movement</a:t>
            </a:r>
          </a:p>
          <a:p>
            <a:pPr marL="607695" lvl="1" indent="-303530" algn="just">
              <a:lnSpc>
                <a:spcPts val="7035"/>
              </a:lnSpc>
              <a:buFont typeface="Arial" panose="020B0604020202020204"/>
              <a:buChar char="•"/>
            </a:pPr>
            <a:r>
              <a:rPr lang="en-US" sz="2815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Dashboard gives overall view of inventory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24726" y="8997950"/>
            <a:ext cx="2514600" cy="260350"/>
            <a:chOff x="0" y="0"/>
            <a:chExt cx="662281" cy="685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144000" y="2617508"/>
            <a:ext cx="8788198" cy="5855137"/>
          </a:xfrm>
          <a:custGeom>
            <a:avLst/>
            <a:gdLst/>
            <a:ahLst/>
            <a:cxnLst/>
            <a:rect l="l" t="t" r="r" b="b"/>
            <a:pathLst>
              <a:path w="8788198" h="5855137">
                <a:moveTo>
                  <a:pt x="0" y="0"/>
                </a:moveTo>
                <a:lnTo>
                  <a:pt x="8788198" y="0"/>
                </a:lnTo>
                <a:lnTo>
                  <a:pt x="8788198" y="5855137"/>
                </a:lnTo>
                <a:lnTo>
                  <a:pt x="0" y="58551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944415" y="1157008"/>
            <a:ext cx="5634574" cy="146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 b="1">
                <a:solidFill>
                  <a:srgbClr val="000000"/>
                </a:solidFill>
                <a:latin typeface="Times New Roman MT Bold" panose="02030802070405020303"/>
                <a:ea typeface="Times New Roman MT Bold" panose="02030802070405020303"/>
                <a:cs typeface="Times New Roman MT Bold" panose="02030802070405020303"/>
                <a:sym typeface="Times New Roman MT Bold" panose="02030802070405020303"/>
              </a:rPr>
              <a:t>KEY MODULES IN INVENTRA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792650" y="1668081"/>
            <a:ext cx="6668141" cy="7329869"/>
            <a:chOff x="0" y="0"/>
            <a:chExt cx="8890855" cy="9773159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7622079" cy="9773159"/>
              <a:chOff x="0" y="0"/>
              <a:chExt cx="1840992" cy="2360551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840992" cy="2360551"/>
              </a:xfrm>
              <a:custGeom>
                <a:avLst/>
                <a:gdLst/>
                <a:ahLst/>
                <a:cxnLst/>
                <a:rect l="l" t="t" r="r" b="b"/>
                <a:pathLst>
                  <a:path w="1840992" h="2360551">
                    <a:moveTo>
                      <a:pt x="56486" y="0"/>
                    </a:moveTo>
                    <a:lnTo>
                      <a:pt x="1784506" y="0"/>
                    </a:lnTo>
                    <a:cubicBezTo>
                      <a:pt x="1799487" y="0"/>
                      <a:pt x="1813854" y="5951"/>
                      <a:pt x="1824447" y="16544"/>
                    </a:cubicBezTo>
                    <a:cubicBezTo>
                      <a:pt x="1835041" y="27138"/>
                      <a:pt x="1840992" y="41505"/>
                      <a:pt x="1840992" y="56486"/>
                    </a:cubicBezTo>
                    <a:lnTo>
                      <a:pt x="1840992" y="2304065"/>
                    </a:lnTo>
                    <a:cubicBezTo>
                      <a:pt x="1840992" y="2319046"/>
                      <a:pt x="1835041" y="2333413"/>
                      <a:pt x="1824447" y="2344007"/>
                    </a:cubicBezTo>
                    <a:cubicBezTo>
                      <a:pt x="1813854" y="2354600"/>
                      <a:pt x="1799487" y="2360551"/>
                      <a:pt x="1784506" y="2360551"/>
                    </a:cubicBezTo>
                    <a:lnTo>
                      <a:pt x="56486" y="2360551"/>
                    </a:lnTo>
                    <a:cubicBezTo>
                      <a:pt x="41505" y="2360551"/>
                      <a:pt x="27138" y="2354600"/>
                      <a:pt x="16544" y="2344007"/>
                    </a:cubicBezTo>
                    <a:cubicBezTo>
                      <a:pt x="5951" y="2333413"/>
                      <a:pt x="0" y="2319046"/>
                      <a:pt x="0" y="2304065"/>
                    </a:cubicBezTo>
                    <a:lnTo>
                      <a:pt x="0" y="56486"/>
                    </a:lnTo>
                    <a:cubicBezTo>
                      <a:pt x="0" y="41505"/>
                      <a:pt x="5951" y="27138"/>
                      <a:pt x="16544" y="16544"/>
                    </a:cubicBezTo>
                    <a:cubicBezTo>
                      <a:pt x="27138" y="5951"/>
                      <a:pt x="41505" y="0"/>
                      <a:pt x="56486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1840992" cy="24081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6603478" y="0"/>
              <a:ext cx="2037201" cy="2037201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5E5E5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6728566" y="2313454"/>
              <a:ext cx="2037201" cy="2037201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5E5E5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6728566" y="4631085"/>
              <a:ext cx="2037201" cy="2037201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5E5E5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6853654" y="6948716"/>
              <a:ext cx="2037201" cy="2037201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5E5E5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6728566" y="363724"/>
              <a:ext cx="1787025" cy="1414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00"/>
                </a:lnSpc>
              </a:pPr>
              <a:r>
                <a:rPr lang="en-US" sz="6425">
                  <a:solidFill>
                    <a:srgbClr val="000000"/>
                  </a:solidFill>
                  <a:latin typeface="League Spartan" panose="00000800000000000000"/>
                  <a:ea typeface="League Spartan" panose="00000800000000000000"/>
                  <a:cs typeface="League Spartan" panose="00000800000000000000"/>
                  <a:sym typeface="League Spartan" panose="00000800000000000000"/>
                </a:rPr>
                <a:t>1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6853654" y="2666792"/>
              <a:ext cx="1787025" cy="1414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00"/>
                </a:lnSpc>
              </a:pPr>
              <a:r>
                <a:rPr lang="en-US" sz="6425" b="1">
                  <a:solidFill>
                    <a:srgbClr val="000000"/>
                  </a:solidFill>
                  <a:latin typeface="League Spartan" panose="00000800000000000000"/>
                  <a:ea typeface="League Spartan" panose="00000800000000000000"/>
                  <a:cs typeface="League Spartan" panose="00000800000000000000"/>
                  <a:sym typeface="League Spartan" panose="00000800000000000000"/>
                </a:rPr>
                <a:t>2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6853654" y="4997729"/>
              <a:ext cx="1787025" cy="1414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00"/>
                </a:lnSpc>
              </a:pPr>
              <a:r>
                <a:rPr lang="en-US" sz="6425">
                  <a:solidFill>
                    <a:srgbClr val="000000"/>
                  </a:solidFill>
                  <a:latin typeface="League Spartan" panose="00000800000000000000"/>
                  <a:ea typeface="League Spartan" panose="00000800000000000000"/>
                  <a:cs typeface="League Spartan" panose="00000800000000000000"/>
                  <a:sym typeface="League Spartan" panose="00000800000000000000"/>
                </a:rPr>
                <a:t>3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6978742" y="7302660"/>
              <a:ext cx="1787025" cy="1414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00"/>
                </a:lnSpc>
              </a:pPr>
              <a:r>
                <a:rPr lang="en-US" sz="6425">
                  <a:solidFill>
                    <a:srgbClr val="000000"/>
                  </a:solidFill>
                  <a:latin typeface="League Spartan" panose="00000800000000000000"/>
                  <a:ea typeface="League Spartan" panose="00000800000000000000"/>
                  <a:cs typeface="League Spartan" panose="00000800000000000000"/>
                  <a:sym typeface="League Spartan" panose="00000800000000000000"/>
                </a:rPr>
                <a:t>4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587834" y="844407"/>
              <a:ext cx="5307467" cy="9337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5"/>
                </a:lnSpc>
                <a:spcBef>
                  <a:spcPct val="0"/>
                </a:spcBef>
              </a:pPr>
              <a:r>
                <a:rPr lang="en-US" sz="2055">
                  <a:solidFill>
                    <a:srgbClr val="FCFCFD"/>
                  </a:solidFill>
                  <a:latin typeface="Archivo Black" panose="020B0A03020202020B04"/>
                  <a:ea typeface="Archivo Black" panose="020B0A03020202020B04"/>
                  <a:cs typeface="Archivo Black" panose="020B0A03020202020B04"/>
                  <a:sym typeface="Archivo Black" panose="020B0A03020202020B04"/>
                </a:rPr>
                <a:t>Module 1: Authentication &amp; Role Assignment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336140" y="3072781"/>
              <a:ext cx="5771732" cy="9337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5"/>
                </a:lnSpc>
                <a:spcBef>
                  <a:spcPct val="0"/>
                </a:spcBef>
              </a:pPr>
              <a:r>
                <a:rPr lang="en-US" sz="2055">
                  <a:solidFill>
                    <a:srgbClr val="FCFCFD"/>
                  </a:solidFill>
                  <a:latin typeface="Archivo Black" panose="020B0A03020202020B04"/>
                  <a:ea typeface="Archivo Black" panose="020B0A03020202020B04"/>
                  <a:cs typeface="Archivo Black" panose="020B0A03020202020B04"/>
                  <a:sym typeface="Archivo Black" panose="020B0A03020202020B04"/>
                </a:rPr>
                <a:t>Module 2: Inventory / Stock Management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375264" y="5301156"/>
              <a:ext cx="5732608" cy="9337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5"/>
                </a:lnSpc>
                <a:spcBef>
                  <a:spcPct val="0"/>
                </a:spcBef>
              </a:pPr>
              <a:r>
                <a:rPr lang="en-US" sz="2055">
                  <a:solidFill>
                    <a:srgbClr val="FCFCFD"/>
                  </a:solidFill>
                  <a:latin typeface="Archivo Black" panose="020B0A03020202020B04"/>
                  <a:ea typeface="Archivo Black" panose="020B0A03020202020B04"/>
                  <a:cs typeface="Archivo Black" panose="020B0A03020202020B04"/>
                  <a:sym typeface="Archivo Black" panose="020B0A03020202020B04"/>
                </a:rPr>
                <a:t>Module 3: Transaction History / Issue-Return tracking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375264" y="7619253"/>
              <a:ext cx="6102595" cy="4511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5"/>
                </a:lnSpc>
                <a:spcBef>
                  <a:spcPct val="0"/>
                </a:spcBef>
              </a:pPr>
              <a:r>
                <a:rPr lang="en-US" sz="2055">
                  <a:solidFill>
                    <a:srgbClr val="FCFCFD"/>
                  </a:solidFill>
                  <a:latin typeface="Archivo Black" panose="020B0A03020202020B04"/>
                  <a:ea typeface="Archivo Black" panose="020B0A03020202020B04"/>
                  <a:cs typeface="Archivo Black" panose="020B0A03020202020B04"/>
                  <a:sym typeface="Archivo Black" panose="020B0A03020202020B04"/>
                </a:rPr>
                <a:t>Module 4: Reports &amp; Analytics </a:t>
              </a:r>
            </a:p>
          </p:txBody>
        </p:sp>
      </p:grp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>
            <a:off x="11982450" y="8997950"/>
            <a:ext cx="2514600" cy="260350"/>
            <a:chOff x="0" y="0"/>
            <a:chExt cx="662281" cy="685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71183" y="2862716"/>
            <a:ext cx="8372817" cy="4186408"/>
          </a:xfrm>
          <a:custGeom>
            <a:avLst/>
            <a:gdLst/>
            <a:ahLst/>
            <a:cxnLst/>
            <a:rect l="l" t="t" r="r" b="b"/>
            <a:pathLst>
              <a:path w="8372817" h="4186408">
                <a:moveTo>
                  <a:pt x="0" y="0"/>
                </a:moveTo>
                <a:lnTo>
                  <a:pt x="8372817" y="0"/>
                </a:lnTo>
                <a:lnTo>
                  <a:pt x="8372817" y="4186409"/>
                </a:lnTo>
                <a:lnTo>
                  <a:pt x="0" y="41864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638800" y="1017641"/>
            <a:ext cx="8553450" cy="1552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30"/>
              </a:lnSpc>
            </a:pPr>
            <a:r>
              <a:rPr lang="en-US" sz="4450" dirty="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 </a:t>
            </a:r>
            <a:r>
              <a:rPr lang="en-US" sz="3600" b="1" dirty="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MODULE 1:  </a:t>
            </a:r>
            <a:r>
              <a:rPr lang="en-US" sz="3600" b="1" dirty="0">
                <a:solidFill>
                  <a:srgbClr val="000000"/>
                </a:solidFill>
                <a:latin typeface="Times New Roman MT Bold" panose="02030802070405020303"/>
                <a:ea typeface="Times New Roman MT Bold" panose="02030802070405020303"/>
                <a:cs typeface="Times New Roman MT Bold" panose="02030802070405020303"/>
                <a:sym typeface="Times New Roman MT Bold" panose="02030802070405020303"/>
              </a:rPr>
              <a:t>AUTHENTICATION</a:t>
            </a:r>
          </a:p>
          <a:p>
            <a:pPr algn="l">
              <a:lnSpc>
                <a:spcPts val="6230"/>
              </a:lnSpc>
            </a:pPr>
            <a:endParaRPr lang="en-US" sz="4450" dirty="0">
              <a:solidFill>
                <a:srgbClr val="000000"/>
              </a:solidFill>
              <a:latin typeface="Times New Roman MT" panose="02030502070405020303"/>
              <a:ea typeface="Times New Roman MT" panose="02030502070405020303"/>
              <a:cs typeface="Times New Roman MT" panose="02030502070405020303"/>
              <a:sym typeface="Times New Roman MT" panose="02030502070405020303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515684" y="2681574"/>
            <a:ext cx="7743616" cy="5551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3735" lvl="1" indent="-337185" algn="l">
              <a:lnSpc>
                <a:spcPts val="4370"/>
              </a:lnSpc>
              <a:buFont typeface="Arial" panose="020B0604020202020204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Entry point of the Inventory Management System</a:t>
            </a:r>
          </a:p>
          <a:p>
            <a:pPr marL="673735" lvl="1" indent="-337185" algn="l">
              <a:lnSpc>
                <a:spcPts val="4370"/>
              </a:lnSpc>
              <a:buFont typeface="Arial" panose="020B0604020202020204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Verifies user identity using username and password</a:t>
            </a:r>
          </a:p>
          <a:p>
            <a:pPr marL="673735" lvl="1" indent="-337185" algn="l">
              <a:lnSpc>
                <a:spcPts val="4370"/>
              </a:lnSpc>
              <a:buFont typeface="Arial" panose="020B0604020202020204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Allows only authorized users to access the system</a:t>
            </a:r>
          </a:p>
          <a:p>
            <a:pPr marL="673735" lvl="1" indent="-337185" algn="l">
              <a:lnSpc>
                <a:spcPts val="4370"/>
              </a:lnSpc>
              <a:buFont typeface="Arial" panose="020B0604020202020204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Provides role-based access (Admin, Manager, Staff)</a:t>
            </a:r>
          </a:p>
          <a:p>
            <a:pPr marL="673735" lvl="1" indent="-337185" algn="l">
              <a:lnSpc>
                <a:spcPts val="4370"/>
              </a:lnSpc>
              <a:buFont typeface="Arial" panose="020B0604020202020204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Restricts users to permitted features only</a:t>
            </a:r>
          </a:p>
          <a:p>
            <a:pPr algn="l">
              <a:lnSpc>
                <a:spcPts val="4230"/>
              </a:lnSpc>
              <a:spcBef>
                <a:spcPct val="0"/>
              </a:spcBef>
            </a:pPr>
            <a:endParaRPr lang="en-US" sz="3120" dirty="0">
              <a:solidFill>
                <a:srgbClr val="000000"/>
              </a:solidFill>
              <a:latin typeface="Times New Roman MT" panose="02030502070405020303"/>
              <a:ea typeface="Times New Roman MT" panose="02030502070405020303"/>
              <a:cs typeface="Times New Roman MT" panose="02030502070405020303"/>
              <a:sym typeface="Times New Roman MT" panose="02030502070405020303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881749" y="7494780"/>
            <a:ext cx="5633197" cy="2029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75"/>
              </a:lnSpc>
              <a:spcBef>
                <a:spcPct val="0"/>
              </a:spcBef>
            </a:pPr>
            <a:r>
              <a:rPr lang="en-US" sz="284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Username and password are received</a:t>
            </a:r>
          </a:p>
          <a:p>
            <a:pPr algn="just">
              <a:lnSpc>
                <a:spcPts val="3975"/>
              </a:lnSpc>
              <a:spcBef>
                <a:spcPct val="0"/>
              </a:spcBef>
            </a:pPr>
            <a:r>
              <a:rPr lang="en-US" sz="284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Credentials are validated</a:t>
            </a:r>
          </a:p>
          <a:p>
            <a:pPr algn="just">
              <a:lnSpc>
                <a:spcPts val="3975"/>
              </a:lnSpc>
              <a:spcBef>
                <a:spcPct val="0"/>
              </a:spcBef>
            </a:pPr>
            <a:r>
              <a:rPr lang="en-US" sz="284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If valid → token generated</a:t>
            </a:r>
          </a:p>
          <a:p>
            <a:pPr algn="just">
              <a:lnSpc>
                <a:spcPts val="3975"/>
              </a:lnSpc>
              <a:spcBef>
                <a:spcPct val="0"/>
              </a:spcBef>
            </a:pPr>
            <a:r>
              <a:rPr lang="en-US" sz="2840">
                <a:solidFill>
                  <a:srgbClr val="000000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If invalid → error message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2600" y="611187"/>
            <a:ext cx="6809135" cy="647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3800" b="1" dirty="0">
                <a:solidFill>
                  <a:srgbClr val="000000"/>
                </a:solidFill>
                <a:latin typeface="Times New Roman MT Bold" panose="02030802070405020303"/>
                <a:ea typeface="Times New Roman MT Bold" panose="02030802070405020303"/>
                <a:cs typeface="Times New Roman MT Bold" panose="02030802070405020303"/>
                <a:sym typeface="Times New Roman MT Bold" panose="02030802070405020303"/>
              </a:rPr>
              <a:t>MODULE 1 – KEY CLASSES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378832"/>
            <a:ext cx="16257812" cy="8879468"/>
            <a:chOff x="0" y="-390525"/>
            <a:chExt cx="4281893" cy="2338626"/>
          </a:xfrm>
        </p:grpSpPr>
        <p:sp>
          <p:nvSpPr>
            <p:cNvPr id="4" name="Freeform 4"/>
            <p:cNvSpPr/>
            <p:nvPr/>
          </p:nvSpPr>
          <p:spPr>
            <a:xfrm>
              <a:off x="7167" y="1"/>
              <a:ext cx="4274726" cy="1948100"/>
            </a:xfrm>
            <a:custGeom>
              <a:avLst/>
              <a:gdLst/>
              <a:ahLst/>
              <a:cxnLst/>
              <a:rect l="l" t="t" r="r" b="b"/>
              <a:pathLst>
                <a:path w="4274726" h="1948100">
                  <a:moveTo>
                    <a:pt x="0" y="0"/>
                  </a:moveTo>
                  <a:lnTo>
                    <a:pt x="4274726" y="0"/>
                  </a:lnTo>
                  <a:lnTo>
                    <a:pt x="4274726" y="1948100"/>
                  </a:lnTo>
                  <a:lnTo>
                    <a:pt x="0" y="194810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90525"/>
              <a:ext cx="4274726" cy="2338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325"/>
                </a:lnSpc>
              </a:pPr>
              <a:endParaRPr lang="en-US" sz="3300" dirty="0">
                <a:solidFill>
                  <a:srgbClr val="FFFFFF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endParaRPr>
            </a:p>
            <a:p>
              <a:pPr algn="ctr">
                <a:lnSpc>
                  <a:spcPts val="7325"/>
                </a:lnSpc>
              </a:pPr>
              <a:r>
                <a:rPr lang="en-US" sz="3300" dirty="0">
                  <a:solidFill>
                    <a:srgbClr val="FFFFFF"/>
                  </a:solidFill>
                  <a:latin typeface="Times New Roman MT" panose="02030502070405020303"/>
                  <a:ea typeface="Times New Roman MT" panose="02030502070405020303"/>
                  <a:cs typeface="Times New Roman MT" panose="02030502070405020303"/>
                  <a:sym typeface="Times New Roman MT" panose="02030502070405020303"/>
                </a:rPr>
                <a:t>•</a:t>
              </a:r>
              <a:r>
                <a:rPr lang="en-US" sz="3300" b="1" dirty="0" err="1">
                  <a:solidFill>
                    <a:srgbClr val="FFFFFF"/>
                  </a:solidFill>
                  <a:latin typeface="Times New Roman MT Bold" panose="02030802070405020303"/>
                  <a:ea typeface="Times New Roman MT Bold" panose="02030802070405020303"/>
                  <a:cs typeface="Times New Roman MT Bold" panose="02030802070405020303"/>
                  <a:sym typeface="Times New Roman MT Bold" panose="02030802070405020303"/>
                </a:rPr>
                <a:t>AuthController</a:t>
              </a:r>
              <a:r>
                <a:rPr lang="en-US" sz="3300" b="1" dirty="0">
                  <a:solidFill>
                    <a:srgbClr val="FFFFFF"/>
                  </a:solidFill>
                  <a:latin typeface="Times New Roman MT Bold" panose="02030802070405020303"/>
                  <a:ea typeface="Times New Roman MT Bold" panose="02030802070405020303"/>
                  <a:cs typeface="Times New Roman MT Bold" panose="02030802070405020303"/>
                  <a:sym typeface="Times New Roman MT Bold" panose="02030802070405020303"/>
                </a:rPr>
                <a:t> </a:t>
              </a:r>
              <a:r>
                <a:rPr lang="en-US" sz="3300" dirty="0">
                  <a:solidFill>
                    <a:srgbClr val="FFFFFF"/>
                  </a:solidFill>
                  <a:latin typeface="Times New Roman MT" panose="02030502070405020303"/>
                  <a:ea typeface="Times New Roman MT" panose="02030502070405020303"/>
                  <a:cs typeface="Times New Roman MT" panose="02030502070405020303"/>
                  <a:sym typeface="Times New Roman MT" panose="02030502070405020303"/>
                </a:rPr>
                <a:t>- Handles HTTP requests</a:t>
              </a:r>
            </a:p>
            <a:p>
              <a:pPr algn="ctr">
                <a:lnSpc>
                  <a:spcPts val="7325"/>
                </a:lnSpc>
              </a:pPr>
              <a:r>
                <a:rPr lang="en-US" sz="3300" dirty="0">
                  <a:solidFill>
                    <a:srgbClr val="FFFFFF"/>
                  </a:solidFill>
                  <a:latin typeface="Times New Roman MT" panose="02030502070405020303"/>
                  <a:ea typeface="Times New Roman MT" panose="02030502070405020303"/>
                  <a:cs typeface="Times New Roman MT" panose="02030502070405020303"/>
                  <a:sym typeface="Times New Roman MT" panose="02030502070405020303"/>
                </a:rPr>
                <a:t>•</a:t>
              </a:r>
              <a:r>
                <a:rPr lang="en-US" sz="3300" b="1" dirty="0" err="1">
                  <a:solidFill>
                    <a:srgbClr val="FFFFFF"/>
                  </a:solidFill>
                  <a:latin typeface="Times New Roman MT Bold" panose="02030802070405020303"/>
                  <a:ea typeface="Times New Roman MT Bold" panose="02030802070405020303"/>
                  <a:cs typeface="Times New Roman MT Bold" panose="02030802070405020303"/>
                  <a:sym typeface="Times New Roman MT Bold" panose="02030802070405020303"/>
                </a:rPr>
                <a:t>AuthService</a:t>
              </a:r>
              <a:r>
                <a:rPr lang="en-US" sz="3300" b="1" dirty="0">
                  <a:solidFill>
                    <a:srgbClr val="FFFFFF"/>
                  </a:solidFill>
                  <a:latin typeface="Times New Roman MT Bold" panose="02030802070405020303"/>
                  <a:ea typeface="Times New Roman MT Bold" panose="02030802070405020303"/>
                  <a:cs typeface="Times New Roman MT Bold" panose="02030802070405020303"/>
                  <a:sym typeface="Times New Roman MT Bold" panose="02030802070405020303"/>
                </a:rPr>
                <a:t> </a:t>
              </a:r>
              <a:r>
                <a:rPr lang="en-US" sz="3300" dirty="0">
                  <a:solidFill>
                    <a:srgbClr val="FFFFFF"/>
                  </a:solidFill>
                  <a:latin typeface="Times New Roman MT" panose="02030502070405020303"/>
                  <a:ea typeface="Times New Roman MT" panose="02030502070405020303"/>
                  <a:cs typeface="Times New Roman MT" panose="02030502070405020303"/>
                  <a:sym typeface="Times New Roman MT" panose="02030502070405020303"/>
                </a:rPr>
                <a:t>- Business logic for authentication</a:t>
              </a:r>
            </a:p>
            <a:p>
              <a:pPr algn="ctr">
                <a:lnSpc>
                  <a:spcPts val="7325"/>
                </a:lnSpc>
              </a:pPr>
              <a:r>
                <a:rPr lang="en-US" sz="3300" dirty="0">
                  <a:solidFill>
                    <a:srgbClr val="FFFFFF"/>
                  </a:solidFill>
                  <a:latin typeface="Times New Roman MT" panose="02030502070405020303"/>
                  <a:ea typeface="Times New Roman MT" panose="02030502070405020303"/>
                  <a:cs typeface="Times New Roman MT" panose="02030502070405020303"/>
                  <a:sym typeface="Times New Roman MT" panose="02030502070405020303"/>
                </a:rPr>
                <a:t>•</a:t>
              </a:r>
              <a:r>
                <a:rPr lang="en-US" sz="3300" b="1" dirty="0">
                  <a:solidFill>
                    <a:srgbClr val="FFFFFF"/>
                  </a:solidFill>
                  <a:latin typeface="Times New Roman MT Bold" panose="02030802070405020303"/>
                  <a:ea typeface="Times New Roman MT Bold" panose="02030802070405020303"/>
                  <a:cs typeface="Times New Roman MT Bold" panose="02030802070405020303"/>
                  <a:sym typeface="Times New Roman MT Bold" panose="02030802070405020303"/>
                </a:rPr>
                <a:t>User Entity</a:t>
              </a:r>
              <a:r>
                <a:rPr lang="en-US" sz="3300" dirty="0">
                  <a:solidFill>
                    <a:srgbClr val="FFFFFF"/>
                  </a:solidFill>
                  <a:latin typeface="Times New Roman MT" panose="02030502070405020303"/>
                  <a:ea typeface="Times New Roman MT" panose="02030502070405020303"/>
                  <a:cs typeface="Times New Roman MT" panose="02030502070405020303"/>
                  <a:sym typeface="Times New Roman MT" panose="02030502070405020303"/>
                </a:rPr>
                <a:t> - User data model</a:t>
              </a:r>
            </a:p>
            <a:p>
              <a:pPr algn="ctr">
                <a:lnSpc>
                  <a:spcPts val="7325"/>
                </a:lnSpc>
              </a:pPr>
              <a:r>
                <a:rPr lang="en-US" sz="3300" dirty="0">
                  <a:solidFill>
                    <a:srgbClr val="FFFFFF"/>
                  </a:solidFill>
                  <a:latin typeface="Times New Roman MT" panose="02030502070405020303"/>
                  <a:ea typeface="Times New Roman MT" panose="02030502070405020303"/>
                  <a:cs typeface="Times New Roman MT" panose="02030502070405020303"/>
                  <a:sym typeface="Times New Roman MT" panose="02030502070405020303"/>
                </a:rPr>
                <a:t>•</a:t>
              </a:r>
              <a:r>
                <a:rPr lang="en-US" sz="3300" b="1" dirty="0" err="1">
                  <a:solidFill>
                    <a:srgbClr val="FFFFFF"/>
                  </a:solidFill>
                  <a:latin typeface="Times New Roman MT Bold" panose="02030802070405020303"/>
                  <a:ea typeface="Times New Roman MT Bold" panose="02030802070405020303"/>
                  <a:cs typeface="Times New Roman MT Bold" panose="02030802070405020303"/>
                  <a:sym typeface="Times New Roman MT Bold" panose="02030802070405020303"/>
                </a:rPr>
                <a:t>UserRepository</a:t>
              </a:r>
              <a:r>
                <a:rPr lang="en-US" sz="3300" dirty="0">
                  <a:solidFill>
                    <a:srgbClr val="FFFFFF"/>
                  </a:solidFill>
                  <a:latin typeface="Times New Roman MT" panose="02030502070405020303"/>
                  <a:ea typeface="Times New Roman MT" panose="02030502070405020303"/>
                  <a:cs typeface="Times New Roman MT" panose="02030502070405020303"/>
                  <a:sym typeface="Times New Roman MT" panose="02030502070405020303"/>
                </a:rPr>
                <a:t> - Database operations</a:t>
              </a:r>
            </a:p>
            <a:p>
              <a:pPr algn="ctr">
                <a:lnSpc>
                  <a:spcPts val="5995"/>
                </a:lnSpc>
              </a:pPr>
              <a:r>
                <a:rPr lang="en-US" sz="2700" dirty="0">
                  <a:solidFill>
                    <a:srgbClr val="FFFFFF"/>
                  </a:solidFill>
                  <a:latin typeface="Times New Roman MT" panose="02030502070405020303"/>
                  <a:ea typeface="Times New Roman MT" panose="02030502070405020303"/>
                  <a:cs typeface="Times New Roman MT" panose="02030502070405020303"/>
                  <a:sym typeface="Times New Roman MT" panose="02030502070405020303"/>
                </a:rPr>
                <a:t>•</a:t>
              </a:r>
              <a:r>
                <a:rPr lang="en-US" sz="2700" dirty="0" err="1">
                  <a:solidFill>
                    <a:srgbClr val="FFFFFF"/>
                  </a:solidFill>
                  <a:latin typeface="Times New Roman MT" panose="02030502070405020303"/>
                  <a:ea typeface="Times New Roman MT" panose="02030502070405020303"/>
                  <a:cs typeface="Times New Roman MT" panose="02030502070405020303"/>
                  <a:sym typeface="Times New Roman MT" panose="02030502070405020303"/>
                </a:rPr>
                <a:t>J</a:t>
              </a:r>
              <a:r>
                <a:rPr lang="en-US" sz="2700" b="1" dirty="0" err="1">
                  <a:solidFill>
                    <a:srgbClr val="FFFFFF"/>
                  </a:solidFill>
                  <a:latin typeface="Times New Roman MT Bold" panose="02030802070405020303"/>
                  <a:ea typeface="Times New Roman MT Bold" panose="02030802070405020303"/>
                  <a:cs typeface="Times New Roman MT Bold" panose="02030802070405020303"/>
                  <a:sym typeface="Times New Roman MT Bold" panose="02030802070405020303"/>
                </a:rPr>
                <a:t>WTUtility</a:t>
              </a:r>
              <a:r>
                <a:rPr lang="en-US" sz="2700" dirty="0">
                  <a:solidFill>
                    <a:srgbClr val="FFFFFF"/>
                  </a:solidFill>
                  <a:latin typeface="Times New Roman MT" panose="02030502070405020303"/>
                  <a:ea typeface="Times New Roman MT" panose="02030502070405020303"/>
                  <a:cs typeface="Times New Roman MT" panose="02030502070405020303"/>
                  <a:sym typeface="Times New Roman MT" panose="02030502070405020303"/>
                </a:rPr>
                <a:t> - Token generation and validation</a:t>
              </a:r>
            </a:p>
            <a:p>
              <a:pPr algn="ctr">
                <a:lnSpc>
                  <a:spcPts val="5995"/>
                </a:lnSpc>
              </a:pPr>
              <a:r>
                <a:rPr lang="en-US" sz="2700" dirty="0">
                  <a:solidFill>
                    <a:srgbClr val="FFFFFF"/>
                  </a:solidFill>
                  <a:latin typeface="Times New Roman MT" panose="02030502070405020303"/>
                  <a:ea typeface="Times New Roman MT" panose="02030502070405020303"/>
                  <a:cs typeface="Times New Roman MT" panose="02030502070405020303"/>
                  <a:sym typeface="Times New Roman MT" panose="02030502070405020303"/>
                </a:rPr>
                <a:t>•</a:t>
              </a:r>
              <a:r>
                <a:rPr lang="en-US" sz="2700" b="1" dirty="0" err="1">
                  <a:solidFill>
                    <a:srgbClr val="FFFFFF"/>
                  </a:solidFill>
                  <a:latin typeface="Times New Roman MT Bold" panose="02030802070405020303"/>
                  <a:ea typeface="Times New Roman MT Bold" panose="02030802070405020303"/>
                  <a:cs typeface="Times New Roman MT Bold" panose="02030802070405020303"/>
                  <a:sym typeface="Times New Roman MT Bold" panose="02030802070405020303"/>
                </a:rPr>
                <a:t>EmailService</a:t>
              </a:r>
              <a:r>
                <a:rPr lang="en-US" sz="2700" dirty="0">
                  <a:solidFill>
                    <a:srgbClr val="FFFFFF"/>
                  </a:solidFill>
                  <a:latin typeface="Times New Roman MT" panose="02030502070405020303"/>
                  <a:ea typeface="Times New Roman MT" panose="02030502070405020303"/>
                  <a:cs typeface="Times New Roman MT" panose="02030502070405020303"/>
                  <a:sym typeface="Times New Roman MT" panose="02030502070405020303"/>
                </a:rPr>
                <a:t> - Password reset emails</a:t>
              </a:r>
            </a:p>
            <a:p>
              <a:pPr algn="ctr">
                <a:lnSpc>
                  <a:spcPts val="5550"/>
                </a:lnSpc>
              </a:pPr>
              <a:endParaRPr lang="en-US" sz="2700" dirty="0">
                <a:solidFill>
                  <a:srgbClr val="FFFFFF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004618" y="5473935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6487700"/>
            <a:ext cx="5541199" cy="2770600"/>
          </a:xfrm>
          <a:custGeom>
            <a:avLst/>
            <a:gdLst/>
            <a:ahLst/>
            <a:cxnLst/>
            <a:rect l="l" t="t" r="r" b="b"/>
            <a:pathLst>
              <a:path w="5541199" h="2770600">
                <a:moveTo>
                  <a:pt x="0" y="0"/>
                </a:moveTo>
                <a:lnTo>
                  <a:pt x="5541199" y="0"/>
                </a:lnTo>
                <a:lnTo>
                  <a:pt x="5541199" y="2770600"/>
                </a:lnTo>
                <a:lnTo>
                  <a:pt x="0" y="2770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879501" y="2404333"/>
            <a:ext cx="9379799" cy="6777767"/>
          </a:xfrm>
          <a:custGeom>
            <a:avLst/>
            <a:gdLst/>
            <a:ahLst/>
            <a:cxnLst/>
            <a:rect l="l" t="t" r="r" b="b"/>
            <a:pathLst>
              <a:path w="9379799" h="6777767">
                <a:moveTo>
                  <a:pt x="0" y="0"/>
                </a:moveTo>
                <a:lnTo>
                  <a:pt x="9379799" y="0"/>
                </a:lnTo>
                <a:lnTo>
                  <a:pt x="9379799" y="6777767"/>
                </a:lnTo>
                <a:lnTo>
                  <a:pt x="0" y="67777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125" b="-5451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927002"/>
            <a:ext cx="4887886" cy="2024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1">
                <a:solidFill>
                  <a:srgbClr val="1F1F1F"/>
                </a:solidFill>
                <a:latin typeface="Times New Roman MT Bold" panose="02030802070405020303"/>
                <a:ea typeface="Times New Roman MT Bold" panose="02030802070405020303"/>
                <a:cs typeface="Times New Roman MT Bold" panose="02030802070405020303"/>
                <a:sym typeface="Times New Roman MT Bold" panose="02030802070405020303"/>
              </a:rPr>
              <a:t>Purpose</a:t>
            </a:r>
          </a:p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>
                <a:solidFill>
                  <a:srgbClr val="1F1F1F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Create new user securely</a:t>
            </a:r>
          </a:p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>
                <a:solidFill>
                  <a:srgbClr val="1F1F1F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Prevent duplicate users</a:t>
            </a:r>
          </a:p>
          <a:p>
            <a:pPr algn="l">
              <a:lnSpc>
                <a:spcPts val="3920"/>
              </a:lnSpc>
            </a:pPr>
            <a:endParaRPr lang="en-US" sz="2800">
              <a:solidFill>
                <a:srgbClr val="1F1F1F"/>
              </a:solidFill>
              <a:latin typeface="Times New Roman MT" panose="02030502070405020303"/>
              <a:ea typeface="Times New Roman MT" panose="02030502070405020303"/>
              <a:cs typeface="Times New Roman MT" panose="02030502070405020303"/>
              <a:sym typeface="Times New Roman MT" panose="02030502070405020303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164000" y="805592"/>
            <a:ext cx="9959999" cy="1235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20"/>
              </a:lnSpc>
            </a:pPr>
            <a:r>
              <a:rPr lang="en-US" sz="4000" b="1">
                <a:solidFill>
                  <a:srgbClr val="1F1F1F"/>
                </a:solidFill>
                <a:latin typeface="Times New Roman MT Bold" panose="02030802070405020303"/>
                <a:ea typeface="Times New Roman MT Bold" panose="02030802070405020303"/>
                <a:cs typeface="Times New Roman MT Bold" panose="02030802070405020303"/>
                <a:sym typeface="Times New Roman MT Bold" panose="02030802070405020303"/>
              </a:rPr>
              <a:t>SIGN-UP (REGISTER USER) – LOGIC</a:t>
            </a:r>
          </a:p>
          <a:p>
            <a:pPr algn="ctr">
              <a:lnSpc>
                <a:spcPts val="4520"/>
              </a:lnSpc>
            </a:pPr>
            <a:endParaRPr lang="en-US" sz="4000" b="1">
              <a:solidFill>
                <a:srgbClr val="1F1F1F"/>
              </a:solidFill>
              <a:latin typeface="Times New Roman MT Bold" panose="02030802070405020303"/>
              <a:ea typeface="Times New Roman MT Bold" panose="02030802070405020303"/>
              <a:cs typeface="Times New Roman MT Bold" panose="02030802070405020303"/>
              <a:sym typeface="Times New Roman MT Bold" panose="02030802070405020303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-1447357" y="5638122"/>
            <a:ext cx="6690520" cy="512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  <a:spcBef>
                <a:spcPct val="0"/>
              </a:spcBef>
            </a:pPr>
            <a:r>
              <a:rPr lang="en-US" sz="2680" b="1">
                <a:solidFill>
                  <a:srgbClr val="1F1F1F"/>
                </a:solidFill>
                <a:latin typeface="Times New Roman MT Bold" panose="02030802070405020303"/>
                <a:ea typeface="Times New Roman MT Bold" panose="02030802070405020303"/>
                <a:cs typeface="Times New Roman MT Bold" panose="02030802070405020303"/>
                <a:sym typeface="Times New Roman MT Bold" panose="02030802070405020303"/>
              </a:rPr>
              <a:t>Pseudocode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944855"/>
            <a:ext cx="5943898" cy="152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  <a:spcBef>
                <a:spcPct val="0"/>
              </a:spcBef>
            </a:pPr>
            <a:r>
              <a:rPr lang="en-US" sz="2800" b="1">
                <a:solidFill>
                  <a:srgbClr val="1F1F1F"/>
                </a:solidFill>
                <a:latin typeface="Times New Roman MT Bold" panose="02030802070405020303"/>
                <a:ea typeface="Times New Roman MT Bold" panose="02030802070405020303"/>
                <a:cs typeface="Times New Roman MT Bold" panose="02030802070405020303"/>
                <a:sym typeface="Times New Roman MT Bold" panose="02030802070405020303"/>
              </a:rPr>
              <a:t>Key Explanation</a:t>
            </a:r>
          </a:p>
          <a:p>
            <a:pPr marL="604520" lvl="1" indent="-302260" algn="just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>
                <a:solidFill>
                  <a:srgbClr val="1F1F1F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Username uniqueness enforced</a:t>
            </a:r>
          </a:p>
          <a:p>
            <a:pPr marL="604520" lvl="1" indent="-302260" algn="just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>
                <a:solidFill>
                  <a:srgbClr val="1F1F1F"/>
                </a:solidFill>
                <a:latin typeface="Times New Roman MT" panose="02030502070405020303"/>
                <a:ea typeface="Times New Roman MT" panose="02030502070405020303"/>
                <a:cs typeface="Times New Roman MT" panose="02030502070405020303"/>
                <a:sym typeface="Times New Roman MT" panose="02030502070405020303"/>
              </a:rPr>
              <a:t>Password encryption before storage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83178" y="1908144"/>
            <a:ext cx="2572445" cy="496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5"/>
              </a:lnSpc>
              <a:spcBef>
                <a:spcPct val="0"/>
              </a:spcBef>
            </a:pPr>
            <a:r>
              <a:rPr lang="en-US" sz="2590" b="1">
                <a:solidFill>
                  <a:srgbClr val="1F1F1F"/>
                </a:solidFill>
                <a:latin typeface="Times New Roman MT Bold" panose="02030802070405020303"/>
                <a:ea typeface="Times New Roman MT Bold" panose="02030802070405020303"/>
                <a:cs typeface="Times New Roman MT Bold" panose="02030802070405020303"/>
                <a:sym typeface="Times New Roman MT Bold" panose="02030802070405020303"/>
              </a:rPr>
              <a:t>SIGN-UP FLOW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20371" y="9426810"/>
            <a:ext cx="6698060" cy="496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5"/>
              </a:lnSpc>
              <a:spcBef>
                <a:spcPct val="0"/>
              </a:spcBef>
            </a:pPr>
            <a:r>
              <a:rPr lang="en-US" sz="2590" b="1">
                <a:solidFill>
                  <a:srgbClr val="1F1F1F"/>
                </a:solidFill>
                <a:latin typeface="Times New Roman MT Bold" panose="02030802070405020303"/>
                <a:ea typeface="Times New Roman MT Bold" panose="02030802070405020303"/>
                <a:cs typeface="Times New Roman MT Bold" panose="02030802070405020303"/>
                <a:sym typeface="Times New Roman MT Bold" panose="02030802070405020303"/>
              </a:rPr>
              <a:t>UI → Controller → Service → Repository → DB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951</Words>
  <Application>Microsoft Office PowerPoint</Application>
  <PresentationFormat>Custom</PresentationFormat>
  <Paragraphs>204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Times New Roman MT</vt:lpstr>
      <vt:lpstr>Calibri</vt:lpstr>
      <vt:lpstr>Times New Roman MT Bold</vt:lpstr>
      <vt:lpstr>Arial</vt:lpstr>
      <vt:lpstr>Wingdings</vt:lpstr>
      <vt:lpstr>Archivo Black</vt:lpstr>
      <vt:lpstr>League Spartan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Milestone 4</dc:title>
  <dc:creator>tanoor kiran</dc:creator>
  <cp:lastModifiedBy>tanoor kiran</cp:lastModifiedBy>
  <cp:revision>5</cp:revision>
  <dcterms:created xsi:type="dcterms:W3CDTF">2006-08-16T00:00:00Z</dcterms:created>
  <dcterms:modified xsi:type="dcterms:W3CDTF">2026-01-22T11:30:14Z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5DBD2C1B4F5447C0B960161228BFF237_12</vt:lpwstr>
  </property>
  <property fmtid="{D5CDD505-2E9C-101B-9397-08002B2CF9AE}" pid="3" name="KSOProductBuildVer">
    <vt:lpwstr>1033-12.2.0.23196</vt:lpwstr>
  </property>
</Properties>
</file>